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8" r:id="rId11"/>
    <p:sldId id="266" r:id="rId12"/>
    <p:sldId id="267" r:id="rId13"/>
    <p:sldId id="270" r:id="rId14"/>
    <p:sldId id="272" r:id="rId15"/>
    <p:sldId id="273" r:id="rId16"/>
    <p:sldId id="26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4F96B-92A3-40C2-944C-6CEC884A3BFF}"/>
              </a:ext>
            </a:extLst>
          </p:cNvPr>
          <p:cNvSpPr>
            <a:spLocks noGrp="1"/>
          </p:cNvSpPr>
          <p:nvPr>
            <p:ph type="ctrTitle"/>
          </p:nvPr>
        </p:nvSpPr>
        <p:spPr>
          <a:xfrm>
            <a:off x="390939" y="1786766"/>
            <a:ext cx="11410121" cy="3284467"/>
          </a:xfrm>
          <a:solidFill>
            <a:schemeClr val="accent1">
              <a:lumMod val="60000"/>
              <a:lumOff val="40000"/>
            </a:schemeClr>
          </a:solidFill>
        </p:spPr>
        <p:txBody>
          <a:bodyPr>
            <a:noAutofit/>
          </a:bodyPr>
          <a:lstStyle/>
          <a:p>
            <a:r>
              <a:rPr lang="es-HN" sz="7200" b="1" dirty="0"/>
              <a:t>BIENVENIDOS(AS)</a:t>
            </a:r>
            <a:br>
              <a:rPr lang="es-HN" sz="7200" b="1" dirty="0"/>
            </a:br>
            <a:r>
              <a:rPr lang="es-HN" sz="7200" b="1" dirty="0"/>
              <a:t>I EVENTO DE RENDICION </a:t>
            </a:r>
            <a:r>
              <a:rPr lang="es-HN" sz="7200" b="1"/>
              <a:t>DE CUENTAS TPA</a:t>
            </a:r>
            <a:endParaRPr lang="es-HN" sz="7200" b="1" dirty="0"/>
          </a:p>
        </p:txBody>
      </p:sp>
      <p:sp>
        <p:nvSpPr>
          <p:cNvPr id="3" name="Subtítulo 2">
            <a:extLst>
              <a:ext uri="{FF2B5EF4-FFF2-40B4-BE49-F238E27FC236}">
                <a16:creationId xmlns:a16="http://schemas.microsoft.com/office/drawing/2014/main" id="{BE054536-5471-4352-9D02-A2A40B4F9277}"/>
              </a:ext>
            </a:extLst>
          </p:cNvPr>
          <p:cNvSpPr>
            <a:spLocks noGrp="1"/>
          </p:cNvSpPr>
          <p:nvPr>
            <p:ph type="subTitle" idx="1"/>
          </p:nvPr>
        </p:nvSpPr>
        <p:spPr>
          <a:xfrm>
            <a:off x="1751012" y="5671930"/>
            <a:ext cx="8689976" cy="689113"/>
          </a:xfrm>
          <a:solidFill>
            <a:schemeClr val="accent2"/>
          </a:solidFill>
        </p:spPr>
        <p:txBody>
          <a:bodyPr>
            <a:normAutofit/>
          </a:bodyPr>
          <a:lstStyle/>
          <a:p>
            <a:r>
              <a:rPr lang="es-HN" sz="3200" dirty="0">
                <a:solidFill>
                  <a:schemeClr val="tx1"/>
                </a:solidFill>
              </a:rPr>
              <a:t>NACAOME, VALLE, JUEVES 28 DE MARZO DE 2019</a:t>
            </a:r>
          </a:p>
        </p:txBody>
      </p:sp>
      <p:pic>
        <p:nvPicPr>
          <p:cNvPr id="4" name="Imagen 3" descr="C:\Users\Olvin\Desktop\FB_IMG_1544068491717.jpg">
            <a:extLst>
              <a:ext uri="{FF2B5EF4-FFF2-40B4-BE49-F238E27FC236}">
                <a16:creationId xmlns:a16="http://schemas.microsoft.com/office/drawing/2014/main" id="{4264CF0B-9531-43CA-BD59-7E9BC48E0A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765" y="0"/>
            <a:ext cx="4088295" cy="1786766"/>
          </a:xfrm>
          <a:prstGeom prst="rect">
            <a:avLst/>
          </a:prstGeom>
          <a:noFill/>
          <a:ln>
            <a:noFill/>
          </a:ln>
        </p:spPr>
      </p:pic>
      <p:pic>
        <p:nvPicPr>
          <p:cNvPr id="5" name="Imagen 4" descr="Resultado de imagen para secretaria de educacion">
            <a:extLst>
              <a:ext uri="{FF2B5EF4-FFF2-40B4-BE49-F238E27FC236}">
                <a16:creationId xmlns:a16="http://schemas.microsoft.com/office/drawing/2014/main" id="{469068EC-A364-422D-8FF6-B80A7589FF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326" y="0"/>
            <a:ext cx="3750440" cy="1786766"/>
          </a:xfrm>
          <a:prstGeom prst="rect">
            <a:avLst/>
          </a:prstGeom>
          <a:noFill/>
          <a:ln>
            <a:noFill/>
          </a:ln>
        </p:spPr>
      </p:pic>
      <p:pic>
        <p:nvPicPr>
          <p:cNvPr id="6" name="Imagen 5">
            <a:extLst>
              <a:ext uri="{FF2B5EF4-FFF2-40B4-BE49-F238E27FC236}">
                <a16:creationId xmlns:a16="http://schemas.microsoft.com/office/drawing/2014/main" id="{BC1D3FCA-9ADA-4549-BB64-A3355E040BB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0938" y="1"/>
            <a:ext cx="3571388" cy="1786766"/>
          </a:xfrm>
          <a:prstGeom prst="rect">
            <a:avLst/>
          </a:prstGeom>
        </p:spPr>
      </p:pic>
    </p:spTree>
    <p:extLst>
      <p:ext uri="{BB962C8B-B14F-4D97-AF65-F5344CB8AC3E}">
        <p14:creationId xmlns:p14="http://schemas.microsoft.com/office/powerpoint/2010/main" val="236523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8F11D-F9B6-40ED-A577-3644B4FDAF37}"/>
              </a:ext>
            </a:extLst>
          </p:cNvPr>
          <p:cNvSpPr>
            <a:spLocks noGrp="1"/>
          </p:cNvSpPr>
          <p:nvPr>
            <p:ph type="title"/>
          </p:nvPr>
        </p:nvSpPr>
        <p:spPr>
          <a:xfrm>
            <a:off x="913775" y="618518"/>
            <a:ext cx="10364451" cy="812718"/>
          </a:xfrm>
        </p:spPr>
        <p:txBody>
          <a:bodyPr/>
          <a:lstStyle/>
          <a:p>
            <a:r>
              <a:rPr lang="es-HN" dirty="0"/>
              <a:t>Presupuesto del i semestre 2018</a:t>
            </a:r>
          </a:p>
        </p:txBody>
      </p:sp>
      <p:graphicFrame>
        <p:nvGraphicFramePr>
          <p:cNvPr id="4" name="Marcador de contenido 3">
            <a:extLst>
              <a:ext uri="{FF2B5EF4-FFF2-40B4-BE49-F238E27FC236}">
                <a16:creationId xmlns:a16="http://schemas.microsoft.com/office/drawing/2014/main" id="{E756E14C-A992-4840-9E31-173394D3023F}"/>
              </a:ext>
            </a:extLst>
          </p:cNvPr>
          <p:cNvGraphicFramePr>
            <a:graphicFrameLocks noGrp="1"/>
          </p:cNvGraphicFramePr>
          <p:nvPr>
            <p:ph sz="quarter" idx="13"/>
            <p:extLst>
              <p:ext uri="{D42A27DB-BD31-4B8C-83A1-F6EECF244321}">
                <p14:modId xmlns:p14="http://schemas.microsoft.com/office/powerpoint/2010/main" val="3097990537"/>
              </p:ext>
            </p:extLst>
          </p:nvPr>
        </p:nvGraphicFramePr>
        <p:xfrm>
          <a:off x="2239617" y="1431236"/>
          <a:ext cx="8304031" cy="4542961"/>
        </p:xfrm>
        <a:graphic>
          <a:graphicData uri="http://schemas.openxmlformats.org/drawingml/2006/table">
            <a:tbl>
              <a:tblPr firstRow="1" firstCol="1" bandRow="1">
                <a:tableStyleId>{5C22544A-7EE6-4342-B048-85BDC9FD1C3A}</a:tableStyleId>
              </a:tblPr>
              <a:tblGrid>
                <a:gridCol w="3307962">
                  <a:extLst>
                    <a:ext uri="{9D8B030D-6E8A-4147-A177-3AD203B41FA5}">
                      <a16:colId xmlns:a16="http://schemas.microsoft.com/office/drawing/2014/main" val="1151475700"/>
                    </a:ext>
                  </a:extLst>
                </a:gridCol>
                <a:gridCol w="1563756">
                  <a:extLst>
                    <a:ext uri="{9D8B030D-6E8A-4147-A177-3AD203B41FA5}">
                      <a16:colId xmlns:a16="http://schemas.microsoft.com/office/drawing/2014/main" val="1929159625"/>
                    </a:ext>
                  </a:extLst>
                </a:gridCol>
                <a:gridCol w="1444487">
                  <a:extLst>
                    <a:ext uri="{9D8B030D-6E8A-4147-A177-3AD203B41FA5}">
                      <a16:colId xmlns:a16="http://schemas.microsoft.com/office/drawing/2014/main" val="244674246"/>
                    </a:ext>
                  </a:extLst>
                </a:gridCol>
                <a:gridCol w="1987826">
                  <a:extLst>
                    <a:ext uri="{9D8B030D-6E8A-4147-A177-3AD203B41FA5}">
                      <a16:colId xmlns:a16="http://schemas.microsoft.com/office/drawing/2014/main" val="2138590789"/>
                    </a:ext>
                  </a:extLst>
                </a:gridCol>
              </a:tblGrid>
              <a:tr h="236248">
                <a:tc gridSpan="4">
                  <a:txBody>
                    <a:bodyPr/>
                    <a:lstStyle/>
                    <a:p>
                      <a:pPr algn="ctr">
                        <a:lnSpc>
                          <a:spcPct val="107000"/>
                        </a:lnSpc>
                        <a:spcAft>
                          <a:spcPts val="0"/>
                        </a:spcAft>
                      </a:pPr>
                      <a:r>
                        <a:rPr lang="es-HN" sz="2000" dirty="0">
                          <a:effectLst/>
                        </a:rPr>
                        <a:t>SECRETARIA DE EDUCACIÓN</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723258730"/>
                  </a:ext>
                </a:extLst>
              </a:tr>
              <a:tr h="236248">
                <a:tc gridSpan="4">
                  <a:txBody>
                    <a:bodyPr/>
                    <a:lstStyle/>
                    <a:p>
                      <a:pPr algn="ctr">
                        <a:lnSpc>
                          <a:spcPct val="107000"/>
                        </a:lnSpc>
                        <a:spcAft>
                          <a:spcPts val="0"/>
                        </a:spcAft>
                      </a:pPr>
                      <a:r>
                        <a:rPr lang="es-HN" sz="2000" dirty="0">
                          <a:effectLst/>
                        </a:rPr>
                        <a:t>DIRECCION DEPARTAMENTAL DE EDUCACIÓN DE VALLE</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224897761"/>
                  </a:ext>
                </a:extLst>
              </a:tr>
              <a:tr h="362391">
                <a:tc gridSpan="4">
                  <a:txBody>
                    <a:bodyPr/>
                    <a:lstStyle/>
                    <a:p>
                      <a:pPr algn="ctr">
                        <a:lnSpc>
                          <a:spcPct val="107000"/>
                        </a:lnSpc>
                        <a:spcAft>
                          <a:spcPts val="0"/>
                        </a:spcAft>
                      </a:pPr>
                      <a:r>
                        <a:rPr lang="es-HN" sz="2000" dirty="0">
                          <a:effectLst/>
                        </a:rPr>
                        <a:t>INFORME FINANCIERO DE INGRESOS Y EGRESOS DEL TPA 2018</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3189917678"/>
                  </a:ext>
                </a:extLst>
              </a:tr>
              <a:tr h="236248">
                <a:tc>
                  <a:txBody>
                    <a:bodyPr/>
                    <a:lstStyle/>
                    <a:p>
                      <a:pPr>
                        <a:lnSpc>
                          <a:spcPct val="107000"/>
                        </a:lnSpc>
                        <a:spcAft>
                          <a:spcPts val="0"/>
                        </a:spcAft>
                      </a:pPr>
                      <a:r>
                        <a:rPr lang="es-HN" sz="2000" dirty="0">
                          <a:effectLst/>
                        </a:rPr>
                        <a:t>INGRESOS: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gn="r">
                        <a:lnSpc>
                          <a:spcPct val="107000"/>
                        </a:lnSpc>
                        <a:spcAft>
                          <a:spcPts val="0"/>
                        </a:spcAft>
                      </a:pPr>
                      <a:r>
                        <a:rPr lang="es-HN" sz="2000" dirty="0">
                          <a:effectLst/>
                        </a:rPr>
                        <a:t>L.44,400.00</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4082567658"/>
                  </a:ext>
                </a:extLst>
              </a:tr>
              <a:tr h="236248">
                <a:tc>
                  <a:txBody>
                    <a:bodyPr/>
                    <a:lstStyle/>
                    <a:p>
                      <a:pPr>
                        <a:lnSpc>
                          <a:spcPct val="107000"/>
                        </a:lnSpc>
                        <a:spcAft>
                          <a:spcPts val="0"/>
                        </a:spcAft>
                      </a:pPr>
                      <a:r>
                        <a:rPr lang="es-HN" sz="2000" dirty="0">
                          <a:effectLst/>
                        </a:rPr>
                        <a:t>Aportación económica:</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a:effectLst/>
                        </a:rPr>
                        <a:t> </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544414375"/>
                  </a:ext>
                </a:extLst>
              </a:tr>
              <a:tr h="441817">
                <a:tc>
                  <a:txBody>
                    <a:bodyPr/>
                    <a:lstStyle/>
                    <a:p>
                      <a:pPr>
                        <a:lnSpc>
                          <a:spcPct val="107000"/>
                        </a:lnSpc>
                        <a:spcAft>
                          <a:spcPts val="0"/>
                        </a:spcAft>
                      </a:pPr>
                      <a:r>
                        <a:rPr lang="es-HN" sz="2000" dirty="0">
                          <a:effectLst/>
                        </a:rPr>
                        <a:t>( 87 alumnos / L. 400.00 c/u)</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a:effectLst/>
                        </a:rPr>
                        <a:t> </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3000893781"/>
                  </a:ext>
                </a:extLst>
              </a:tr>
              <a:tr h="236248">
                <a:tc>
                  <a:txBody>
                    <a:bodyPr/>
                    <a:lstStyle/>
                    <a:p>
                      <a:pPr>
                        <a:lnSpc>
                          <a:spcPct val="107000"/>
                        </a:lnSpc>
                        <a:spcAft>
                          <a:spcPts val="0"/>
                        </a:spcAft>
                      </a:pPr>
                      <a:r>
                        <a:rPr lang="es-HN" sz="2000" dirty="0">
                          <a:effectLst/>
                        </a:rPr>
                        <a:t>(-) EGRESOS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2270243457"/>
                  </a:ext>
                </a:extLst>
              </a:tr>
              <a:tr h="255149">
                <a:tc>
                  <a:txBody>
                    <a:bodyPr/>
                    <a:lstStyle/>
                    <a:p>
                      <a:pPr>
                        <a:lnSpc>
                          <a:spcPct val="107000"/>
                        </a:lnSpc>
                        <a:spcAft>
                          <a:spcPts val="0"/>
                        </a:spcAft>
                      </a:pPr>
                      <a:r>
                        <a:rPr lang="es-HN" sz="2000" dirty="0">
                          <a:effectLst/>
                        </a:rPr>
                        <a:t>Pago de Docentes: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3955488486"/>
                  </a:ext>
                </a:extLst>
              </a:tr>
              <a:tr h="236248">
                <a:tc>
                  <a:txBody>
                    <a:bodyPr/>
                    <a:lstStyle/>
                    <a:p>
                      <a:pPr>
                        <a:lnSpc>
                          <a:spcPct val="107000"/>
                        </a:lnSpc>
                        <a:spcAft>
                          <a:spcPts val="0"/>
                        </a:spcAft>
                      </a:pPr>
                      <a:r>
                        <a:rPr lang="es-HN" sz="2000" dirty="0">
                          <a:effectLst/>
                        </a:rPr>
                        <a:t> Nacaome: (5 docentes)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gn="r">
                        <a:lnSpc>
                          <a:spcPct val="107000"/>
                        </a:lnSpc>
                        <a:spcAft>
                          <a:spcPts val="0"/>
                        </a:spcAft>
                      </a:pPr>
                      <a:r>
                        <a:rPr lang="es-HN" sz="2000" dirty="0">
                          <a:effectLst/>
                        </a:rPr>
                        <a:t>L.17,700.00</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2619553963"/>
                  </a:ext>
                </a:extLst>
              </a:tr>
              <a:tr h="236248">
                <a:tc>
                  <a:txBody>
                    <a:bodyPr/>
                    <a:lstStyle/>
                    <a:p>
                      <a:pPr>
                        <a:lnSpc>
                          <a:spcPct val="107000"/>
                        </a:lnSpc>
                        <a:spcAft>
                          <a:spcPts val="0"/>
                        </a:spcAft>
                      </a:pPr>
                      <a:r>
                        <a:rPr lang="es-HN" sz="2000" dirty="0">
                          <a:effectLst/>
                        </a:rPr>
                        <a:t>San Lorenzo(6 docentes)</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gn="r">
                        <a:lnSpc>
                          <a:spcPct val="107000"/>
                        </a:lnSpc>
                        <a:spcAft>
                          <a:spcPts val="0"/>
                        </a:spcAft>
                      </a:pPr>
                      <a:r>
                        <a:rPr lang="es-HN" sz="2000" u="none" dirty="0">
                          <a:effectLst/>
                        </a:rPr>
                        <a:t>L.17,568.00</a:t>
                      </a:r>
                      <a:endParaRPr lang="es-HN" sz="20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1550220048"/>
                  </a:ext>
                </a:extLst>
              </a:tr>
              <a:tr h="236248">
                <a:tc>
                  <a:txBody>
                    <a:bodyPr/>
                    <a:lstStyle/>
                    <a:p>
                      <a:pPr>
                        <a:lnSpc>
                          <a:spcPct val="107000"/>
                        </a:lnSpc>
                        <a:spcAft>
                          <a:spcPts val="0"/>
                        </a:spcAft>
                      </a:pPr>
                      <a:r>
                        <a:rPr lang="es-HN" sz="2000" dirty="0">
                          <a:effectLst/>
                          <a:latin typeface="Calibri" panose="020F0502020204030204" pitchFamily="34" charset="0"/>
                          <a:ea typeface="Calibri" panose="020F0502020204030204" pitchFamily="34" charset="0"/>
                          <a:cs typeface="Times New Roman" panose="02020603050405020304" pitchFamily="18" charset="0"/>
                        </a:rPr>
                        <a:t>Goascoran(7 docentes)</a:t>
                      </a:r>
                    </a:p>
                  </a:txBody>
                  <a:tcPr marL="33730" marR="33730" marT="0" marB="0" anchor="b"/>
                </a:tc>
                <a:tc>
                  <a:txBody>
                    <a:bodyPr/>
                    <a:lstStyle/>
                    <a:p>
                      <a:pPr algn="r">
                        <a:lnSpc>
                          <a:spcPct val="107000"/>
                        </a:lnSpc>
                        <a:spcAft>
                          <a:spcPts val="0"/>
                        </a:spcAft>
                      </a:pPr>
                      <a:r>
                        <a:rPr lang="es-HN" sz="2000" u="sng" dirty="0">
                          <a:effectLst/>
                        </a:rPr>
                        <a:t>L.3,840.00</a:t>
                      </a:r>
                      <a:endParaRPr lang="es-HN"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r>
                        <a:rPr lang="es-HN" sz="2000" dirty="0">
                          <a:effectLst/>
                          <a:latin typeface="Calibri" panose="020F0502020204030204" pitchFamily="34" charset="0"/>
                          <a:cs typeface="Times New Roman" panose="02020603050405020304" pitchFamily="18" charset="0"/>
                        </a:rPr>
                        <a:t>L.39,108.00</a:t>
                      </a: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3326240564"/>
                  </a:ext>
                </a:extLst>
              </a:tr>
              <a:tr h="236248">
                <a:tc>
                  <a:txBody>
                    <a:bodyPr/>
                    <a:lstStyle/>
                    <a:p>
                      <a:pPr>
                        <a:lnSpc>
                          <a:spcPct val="107000"/>
                        </a:lnSpc>
                        <a:spcAft>
                          <a:spcPts val="0"/>
                        </a:spcAft>
                      </a:pP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gn="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4168177163"/>
                  </a:ext>
                </a:extLst>
              </a:tr>
              <a:tr h="236248">
                <a:tc>
                  <a:txBody>
                    <a:bodyPr/>
                    <a:lstStyle/>
                    <a:p>
                      <a:pPr>
                        <a:lnSpc>
                          <a:spcPct val="107000"/>
                        </a:lnSpc>
                        <a:spcAft>
                          <a:spcPts val="0"/>
                        </a:spcAft>
                      </a:pPr>
                      <a:r>
                        <a:rPr lang="es-HN" sz="2000">
                          <a:effectLst/>
                        </a:rPr>
                        <a:t> </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nSpc>
                          <a:spcPct val="107000"/>
                        </a:lnSpc>
                      </a:pPr>
                      <a:endParaRPr lang="es-HN" sz="2000" dirty="0">
                        <a:effectLst/>
                        <a:latin typeface="Calibri" panose="020F0502020204030204" pitchFamily="34" charset="0"/>
                        <a:cs typeface="Times New Roman" panose="02020603050405020304" pitchFamily="18" charset="0"/>
                      </a:endParaRPr>
                    </a:p>
                  </a:txBody>
                  <a:tcPr marL="33730" marR="33730" marT="0" marB="0" anchor="b"/>
                </a:tc>
                <a:tc>
                  <a:txBody>
                    <a:bodyPr/>
                    <a:lstStyle/>
                    <a:p>
                      <a:pPr algn="r">
                        <a:lnSpc>
                          <a:spcPct val="107000"/>
                        </a:lnSpc>
                        <a:spcAft>
                          <a:spcPts val="0"/>
                        </a:spcAft>
                      </a:pPr>
                      <a:r>
                        <a:rPr lang="es-HN" sz="2000" u="sng" dirty="0">
                          <a:effectLst/>
                          <a:latin typeface="Calibri" panose="020F0502020204030204" pitchFamily="34" charset="0"/>
                          <a:ea typeface="Calibri" panose="020F0502020204030204" pitchFamily="34" charset="0"/>
                          <a:cs typeface="Times New Roman" panose="02020603050405020304" pitchFamily="18" charset="0"/>
                        </a:rPr>
                        <a:t>L44,400.00</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1624409636"/>
                  </a:ext>
                </a:extLst>
              </a:tr>
              <a:tr h="236248">
                <a:tc>
                  <a:txBody>
                    <a:bodyPr/>
                    <a:lstStyle/>
                    <a:p>
                      <a:pPr>
                        <a:lnSpc>
                          <a:spcPct val="107000"/>
                        </a:lnSpc>
                        <a:spcAft>
                          <a:spcPts val="0"/>
                        </a:spcAft>
                      </a:pPr>
                      <a:r>
                        <a:rPr lang="es-HN" sz="2000" dirty="0">
                          <a:effectLst/>
                        </a:rPr>
                        <a:t> </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gridSpan="2">
                  <a:txBody>
                    <a:bodyPr/>
                    <a:lstStyle/>
                    <a:p>
                      <a:pPr>
                        <a:lnSpc>
                          <a:spcPct val="107000"/>
                        </a:lnSpc>
                        <a:spcAft>
                          <a:spcPts val="0"/>
                        </a:spcAft>
                      </a:pPr>
                      <a:r>
                        <a:rPr lang="es-HN" sz="2000" dirty="0">
                          <a:effectLst/>
                        </a:rPr>
                        <a:t>Sobrante en banco</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tc hMerge="1">
                  <a:txBody>
                    <a:bodyPr/>
                    <a:lstStyle/>
                    <a:p>
                      <a:endParaRPr lang="es-HN"/>
                    </a:p>
                  </a:txBody>
                  <a:tcPr/>
                </a:tc>
                <a:tc>
                  <a:txBody>
                    <a:bodyPr/>
                    <a:lstStyle/>
                    <a:p>
                      <a:pPr algn="r">
                        <a:lnSpc>
                          <a:spcPct val="107000"/>
                        </a:lnSpc>
                        <a:spcAft>
                          <a:spcPts val="0"/>
                        </a:spcAft>
                      </a:pPr>
                      <a:r>
                        <a:rPr lang="es-HN" sz="2000" dirty="0">
                          <a:effectLst/>
                        </a:rPr>
                        <a:t>L.5,292.00</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0" marR="33730" marT="0" marB="0" anchor="b"/>
                </a:tc>
                <a:extLst>
                  <a:ext uri="{0D108BD9-81ED-4DB2-BD59-A6C34878D82A}">
                    <a16:rowId xmlns:a16="http://schemas.microsoft.com/office/drawing/2014/main" val="673317561"/>
                  </a:ext>
                </a:extLst>
              </a:tr>
            </a:tbl>
          </a:graphicData>
        </a:graphic>
      </p:graphicFrame>
    </p:spTree>
    <p:extLst>
      <p:ext uri="{BB962C8B-B14F-4D97-AF65-F5344CB8AC3E}">
        <p14:creationId xmlns:p14="http://schemas.microsoft.com/office/powerpoint/2010/main" val="25104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D40BF-F6FE-4CE0-A7F3-4A2B97E2A9FA}"/>
              </a:ext>
            </a:extLst>
          </p:cNvPr>
          <p:cNvSpPr>
            <a:spLocks noGrp="1"/>
          </p:cNvSpPr>
          <p:nvPr>
            <p:ph type="title"/>
          </p:nvPr>
        </p:nvSpPr>
        <p:spPr/>
        <p:txBody>
          <a:bodyPr/>
          <a:lstStyle/>
          <a:p>
            <a:r>
              <a:rPr lang="es-HN" dirty="0"/>
              <a:t>Logros obtenidos en el segundo semestre TPA</a:t>
            </a:r>
          </a:p>
        </p:txBody>
      </p:sp>
      <p:graphicFrame>
        <p:nvGraphicFramePr>
          <p:cNvPr id="4" name="Marcador de contenido 3">
            <a:extLst>
              <a:ext uri="{FF2B5EF4-FFF2-40B4-BE49-F238E27FC236}">
                <a16:creationId xmlns:a16="http://schemas.microsoft.com/office/drawing/2014/main" id="{0E0571E3-1D5E-434C-84A3-E4122577E833}"/>
              </a:ext>
            </a:extLst>
          </p:cNvPr>
          <p:cNvGraphicFramePr>
            <a:graphicFrameLocks noGrp="1"/>
          </p:cNvGraphicFramePr>
          <p:nvPr>
            <p:ph sz="quarter" idx="13"/>
            <p:extLst>
              <p:ext uri="{D42A27DB-BD31-4B8C-83A1-F6EECF244321}">
                <p14:modId xmlns:p14="http://schemas.microsoft.com/office/powerpoint/2010/main" val="2557790506"/>
              </p:ext>
            </p:extLst>
          </p:nvPr>
        </p:nvGraphicFramePr>
        <p:xfrm>
          <a:off x="450573" y="1936387"/>
          <a:ext cx="11290853" cy="1086845"/>
        </p:xfrm>
        <a:graphic>
          <a:graphicData uri="http://schemas.openxmlformats.org/drawingml/2006/table">
            <a:tbl>
              <a:tblPr firstRow="1" firstCol="1" bandRow="1">
                <a:tableStyleId>{5C22544A-7EE6-4342-B048-85BDC9FD1C3A}</a:tableStyleId>
              </a:tblPr>
              <a:tblGrid>
                <a:gridCol w="613400">
                  <a:extLst>
                    <a:ext uri="{9D8B030D-6E8A-4147-A177-3AD203B41FA5}">
                      <a16:colId xmlns:a16="http://schemas.microsoft.com/office/drawing/2014/main" val="2499438108"/>
                    </a:ext>
                  </a:extLst>
                </a:gridCol>
                <a:gridCol w="1745488">
                  <a:extLst>
                    <a:ext uri="{9D8B030D-6E8A-4147-A177-3AD203B41FA5}">
                      <a16:colId xmlns:a16="http://schemas.microsoft.com/office/drawing/2014/main" val="121184302"/>
                    </a:ext>
                  </a:extLst>
                </a:gridCol>
                <a:gridCol w="1364974">
                  <a:extLst>
                    <a:ext uri="{9D8B030D-6E8A-4147-A177-3AD203B41FA5}">
                      <a16:colId xmlns:a16="http://schemas.microsoft.com/office/drawing/2014/main" val="3854969474"/>
                    </a:ext>
                  </a:extLst>
                </a:gridCol>
                <a:gridCol w="1404730">
                  <a:extLst>
                    <a:ext uri="{9D8B030D-6E8A-4147-A177-3AD203B41FA5}">
                      <a16:colId xmlns:a16="http://schemas.microsoft.com/office/drawing/2014/main" val="1017924327"/>
                    </a:ext>
                  </a:extLst>
                </a:gridCol>
                <a:gridCol w="1470992">
                  <a:extLst>
                    <a:ext uri="{9D8B030D-6E8A-4147-A177-3AD203B41FA5}">
                      <a16:colId xmlns:a16="http://schemas.microsoft.com/office/drawing/2014/main" val="3303646027"/>
                    </a:ext>
                  </a:extLst>
                </a:gridCol>
                <a:gridCol w="1457739">
                  <a:extLst>
                    <a:ext uri="{9D8B030D-6E8A-4147-A177-3AD203B41FA5}">
                      <a16:colId xmlns:a16="http://schemas.microsoft.com/office/drawing/2014/main" val="1787592227"/>
                    </a:ext>
                  </a:extLst>
                </a:gridCol>
                <a:gridCol w="1722782">
                  <a:extLst>
                    <a:ext uri="{9D8B030D-6E8A-4147-A177-3AD203B41FA5}">
                      <a16:colId xmlns:a16="http://schemas.microsoft.com/office/drawing/2014/main" val="4227590130"/>
                    </a:ext>
                  </a:extLst>
                </a:gridCol>
                <a:gridCol w="1510748">
                  <a:extLst>
                    <a:ext uri="{9D8B030D-6E8A-4147-A177-3AD203B41FA5}">
                      <a16:colId xmlns:a16="http://schemas.microsoft.com/office/drawing/2014/main" val="2686955574"/>
                    </a:ext>
                  </a:extLst>
                </a:gridCol>
              </a:tblGrid>
              <a:tr h="245509">
                <a:tc>
                  <a:txBody>
                    <a:bodyPr/>
                    <a:lstStyle/>
                    <a:p>
                      <a:pPr algn="ctr">
                        <a:lnSpc>
                          <a:spcPct val="115000"/>
                        </a:lnSpc>
                        <a:spcAft>
                          <a:spcPts val="0"/>
                        </a:spcAft>
                      </a:pPr>
                      <a:r>
                        <a:rPr lang="es-HN" sz="1800" dirty="0">
                          <a:effectLst/>
                        </a:rPr>
                        <a:t>N°</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INSTITUCION</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UBICACION</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MATRICULA</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EVALUADOS</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HN" sz="1800" dirty="0">
                          <a:effectLst/>
                        </a:rPr>
                        <a:t>APROBADOS</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REPROBADOS</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DESERTORES</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610560"/>
                  </a:ext>
                </a:extLst>
              </a:tr>
              <a:tr h="272847">
                <a:tc>
                  <a:txBody>
                    <a:bodyPr/>
                    <a:lstStyle/>
                    <a:p>
                      <a:pPr algn="ctr">
                        <a:lnSpc>
                          <a:spcPct val="115000"/>
                        </a:lnSpc>
                        <a:spcAft>
                          <a:spcPts val="0"/>
                        </a:spcAft>
                      </a:pPr>
                      <a:r>
                        <a:rPr lang="es-HN" sz="2000" dirty="0">
                          <a:effectLst/>
                        </a:rPr>
                        <a:t>1-</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Terencio Sierra</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a:effectLst/>
                        </a:rPr>
                        <a:t>Nacaome</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a:effectLst/>
                        </a:rPr>
                        <a:t>289</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a:effectLst/>
                        </a:rPr>
                        <a:t>273</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263</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a:effectLst/>
                        </a:rPr>
                        <a:t>10</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a:effectLst/>
                        </a:rPr>
                        <a:t>16</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0467638"/>
                  </a:ext>
                </a:extLst>
              </a:tr>
              <a:tr h="460735">
                <a:tc>
                  <a:txBody>
                    <a:bodyPr/>
                    <a:lstStyle/>
                    <a:p>
                      <a:pPr algn="ctr">
                        <a:lnSpc>
                          <a:spcPct val="115000"/>
                        </a:lnSpc>
                        <a:spcAft>
                          <a:spcPts val="0"/>
                        </a:spcAft>
                      </a:pPr>
                      <a:r>
                        <a:rPr lang="es-HN" sz="2000">
                          <a:effectLst/>
                        </a:rPr>
                        <a:t> </a:t>
                      </a:r>
                      <a:endParaRPr lang="es-H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Total</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1</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289</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273</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263</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10</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000" dirty="0">
                          <a:effectLst/>
                        </a:rPr>
                        <a:t>16</a:t>
                      </a: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1756476"/>
                  </a:ext>
                </a:extLst>
              </a:tr>
            </a:tbl>
          </a:graphicData>
        </a:graphic>
      </p:graphicFrame>
      <p:graphicFrame>
        <p:nvGraphicFramePr>
          <p:cNvPr id="3" name="Tabla 2">
            <a:extLst>
              <a:ext uri="{FF2B5EF4-FFF2-40B4-BE49-F238E27FC236}">
                <a16:creationId xmlns:a16="http://schemas.microsoft.com/office/drawing/2014/main" id="{4DCD356A-A94B-4B4C-A99C-827C25066427}"/>
              </a:ext>
            </a:extLst>
          </p:cNvPr>
          <p:cNvGraphicFramePr>
            <a:graphicFrameLocks noGrp="1"/>
          </p:cNvGraphicFramePr>
          <p:nvPr>
            <p:extLst>
              <p:ext uri="{D42A27DB-BD31-4B8C-83A1-F6EECF244321}">
                <p14:modId xmlns:p14="http://schemas.microsoft.com/office/powerpoint/2010/main" val="740566341"/>
              </p:ext>
            </p:extLst>
          </p:nvPr>
        </p:nvGraphicFramePr>
        <p:xfrm>
          <a:off x="450572" y="3599422"/>
          <a:ext cx="11290852" cy="1010920"/>
        </p:xfrm>
        <a:graphic>
          <a:graphicData uri="http://schemas.openxmlformats.org/drawingml/2006/table">
            <a:tbl>
              <a:tblPr firstRow="1" bandRow="1">
                <a:tableStyleId>{5C22544A-7EE6-4342-B048-85BDC9FD1C3A}</a:tableStyleId>
              </a:tblPr>
              <a:tblGrid>
                <a:gridCol w="5645426">
                  <a:extLst>
                    <a:ext uri="{9D8B030D-6E8A-4147-A177-3AD203B41FA5}">
                      <a16:colId xmlns:a16="http://schemas.microsoft.com/office/drawing/2014/main" val="608209099"/>
                    </a:ext>
                  </a:extLst>
                </a:gridCol>
                <a:gridCol w="5645426">
                  <a:extLst>
                    <a:ext uri="{9D8B030D-6E8A-4147-A177-3AD203B41FA5}">
                      <a16:colId xmlns:a16="http://schemas.microsoft.com/office/drawing/2014/main" val="28334119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1800" b="1" i="0" u="none" strike="noStrike" kern="1200" cap="none" spc="0" normalizeH="0" baseline="0" noProof="0" dirty="0">
                          <a:ln>
                            <a:noFill/>
                          </a:ln>
                          <a:solidFill>
                            <a:prstClr val="white"/>
                          </a:solidFill>
                          <a:effectLst/>
                          <a:uLnTx/>
                          <a:uFillTx/>
                          <a:latin typeface="+mn-lt"/>
                          <a:ea typeface="+mn-ea"/>
                          <a:cs typeface="+mn-cs"/>
                        </a:rPr>
                        <a:t>ALUMNOS(AS) MATRICULADOS CON UN ESPACIO CURRICULAR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HN" sz="1800" b="1" i="0" u="none" strike="noStrike" kern="1200" cap="none" spc="0" normalizeH="0" baseline="0" noProof="0" dirty="0">
                          <a:ln>
                            <a:noFill/>
                          </a:ln>
                          <a:solidFill>
                            <a:prstClr val="white"/>
                          </a:solidFill>
                          <a:effectLst/>
                          <a:uLnTx/>
                          <a:uFillTx/>
                          <a:latin typeface="+mn-lt"/>
                          <a:ea typeface="+mn-ea"/>
                          <a:cs typeface="+mn-cs"/>
                        </a:rPr>
                        <a:t>ALUMNOS MATRICULADOS CON DOS O MAS ESPACIOS CURRICULAR</a:t>
                      </a:r>
                    </a:p>
                  </a:txBody>
                  <a:tcPr/>
                </a:tc>
                <a:extLst>
                  <a:ext uri="{0D108BD9-81ED-4DB2-BD59-A6C34878D82A}">
                    <a16:rowId xmlns:a16="http://schemas.microsoft.com/office/drawing/2014/main" val="1708904999"/>
                  </a:ext>
                </a:extLst>
              </a:tr>
              <a:tr h="370840">
                <a:tc>
                  <a:txBody>
                    <a:bodyPr/>
                    <a:lstStyle/>
                    <a:p>
                      <a:pPr algn="ctr"/>
                      <a:r>
                        <a:rPr lang="es-HN" dirty="0"/>
                        <a:t>112</a:t>
                      </a:r>
                    </a:p>
                  </a:txBody>
                  <a:tcPr/>
                </a:tc>
                <a:tc>
                  <a:txBody>
                    <a:bodyPr/>
                    <a:lstStyle/>
                    <a:p>
                      <a:pPr algn="ctr"/>
                      <a:r>
                        <a:rPr lang="es-HN" dirty="0"/>
                        <a:t>177</a:t>
                      </a:r>
                    </a:p>
                  </a:txBody>
                  <a:tcPr/>
                </a:tc>
                <a:extLst>
                  <a:ext uri="{0D108BD9-81ED-4DB2-BD59-A6C34878D82A}">
                    <a16:rowId xmlns:a16="http://schemas.microsoft.com/office/drawing/2014/main" val="1121748059"/>
                  </a:ext>
                </a:extLst>
              </a:tr>
            </a:tbl>
          </a:graphicData>
        </a:graphic>
      </p:graphicFrame>
    </p:spTree>
    <p:extLst>
      <p:ext uri="{BB962C8B-B14F-4D97-AF65-F5344CB8AC3E}">
        <p14:creationId xmlns:p14="http://schemas.microsoft.com/office/powerpoint/2010/main" val="194486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4CA5A-E120-4E3A-9967-B993E095C05C}"/>
              </a:ext>
            </a:extLst>
          </p:cNvPr>
          <p:cNvSpPr>
            <a:spLocks noGrp="1"/>
          </p:cNvSpPr>
          <p:nvPr>
            <p:ph type="title"/>
          </p:nvPr>
        </p:nvSpPr>
        <p:spPr/>
        <p:txBody>
          <a:bodyPr/>
          <a:lstStyle/>
          <a:p>
            <a:r>
              <a:rPr lang="es-HN" dirty="0"/>
              <a:t>Logros de la </a:t>
            </a:r>
            <a:r>
              <a:rPr lang="es-HN"/>
              <a:t>escuela vacacional</a:t>
            </a:r>
            <a:endParaRPr lang="es-HN" dirty="0"/>
          </a:p>
        </p:txBody>
      </p:sp>
      <p:graphicFrame>
        <p:nvGraphicFramePr>
          <p:cNvPr id="4" name="Marcador de contenido 3">
            <a:extLst>
              <a:ext uri="{FF2B5EF4-FFF2-40B4-BE49-F238E27FC236}">
                <a16:creationId xmlns:a16="http://schemas.microsoft.com/office/drawing/2014/main" id="{7EDD2329-F35B-451E-9FA2-ADB3F3EA07A4}"/>
              </a:ext>
            </a:extLst>
          </p:cNvPr>
          <p:cNvGraphicFramePr>
            <a:graphicFrameLocks noGrp="1"/>
          </p:cNvGraphicFramePr>
          <p:nvPr>
            <p:ph sz="quarter" idx="13"/>
            <p:extLst>
              <p:ext uri="{D42A27DB-BD31-4B8C-83A1-F6EECF244321}">
                <p14:modId xmlns:p14="http://schemas.microsoft.com/office/powerpoint/2010/main" val="3468265519"/>
              </p:ext>
            </p:extLst>
          </p:nvPr>
        </p:nvGraphicFramePr>
        <p:xfrm>
          <a:off x="530083" y="1883378"/>
          <a:ext cx="11131834" cy="932815"/>
        </p:xfrm>
        <a:graphic>
          <a:graphicData uri="http://schemas.openxmlformats.org/drawingml/2006/table">
            <a:tbl>
              <a:tblPr firstRow="1" firstCol="1" bandRow="1">
                <a:tableStyleId>{5C22544A-7EE6-4342-B048-85BDC9FD1C3A}</a:tableStyleId>
              </a:tblPr>
              <a:tblGrid>
                <a:gridCol w="422194">
                  <a:extLst>
                    <a:ext uri="{9D8B030D-6E8A-4147-A177-3AD203B41FA5}">
                      <a16:colId xmlns:a16="http://schemas.microsoft.com/office/drawing/2014/main" val="989864279"/>
                    </a:ext>
                  </a:extLst>
                </a:gridCol>
                <a:gridCol w="1512632">
                  <a:extLst>
                    <a:ext uri="{9D8B030D-6E8A-4147-A177-3AD203B41FA5}">
                      <a16:colId xmlns:a16="http://schemas.microsoft.com/office/drawing/2014/main" val="3950999459"/>
                    </a:ext>
                  </a:extLst>
                </a:gridCol>
                <a:gridCol w="1311965">
                  <a:extLst>
                    <a:ext uri="{9D8B030D-6E8A-4147-A177-3AD203B41FA5}">
                      <a16:colId xmlns:a16="http://schemas.microsoft.com/office/drawing/2014/main" val="1616558049"/>
                    </a:ext>
                  </a:extLst>
                </a:gridCol>
                <a:gridCol w="1431235">
                  <a:extLst>
                    <a:ext uri="{9D8B030D-6E8A-4147-A177-3AD203B41FA5}">
                      <a16:colId xmlns:a16="http://schemas.microsoft.com/office/drawing/2014/main" val="877999931"/>
                    </a:ext>
                  </a:extLst>
                </a:gridCol>
                <a:gridCol w="1736035">
                  <a:extLst>
                    <a:ext uri="{9D8B030D-6E8A-4147-A177-3AD203B41FA5}">
                      <a16:colId xmlns:a16="http://schemas.microsoft.com/office/drawing/2014/main" val="1900340732"/>
                    </a:ext>
                  </a:extLst>
                </a:gridCol>
                <a:gridCol w="1457739">
                  <a:extLst>
                    <a:ext uri="{9D8B030D-6E8A-4147-A177-3AD203B41FA5}">
                      <a16:colId xmlns:a16="http://schemas.microsoft.com/office/drawing/2014/main" val="862413207"/>
                    </a:ext>
                  </a:extLst>
                </a:gridCol>
                <a:gridCol w="1696278">
                  <a:extLst>
                    <a:ext uri="{9D8B030D-6E8A-4147-A177-3AD203B41FA5}">
                      <a16:colId xmlns:a16="http://schemas.microsoft.com/office/drawing/2014/main" val="2635702159"/>
                    </a:ext>
                  </a:extLst>
                </a:gridCol>
                <a:gridCol w="1563756">
                  <a:extLst>
                    <a:ext uri="{9D8B030D-6E8A-4147-A177-3AD203B41FA5}">
                      <a16:colId xmlns:a16="http://schemas.microsoft.com/office/drawing/2014/main" val="3703182275"/>
                    </a:ext>
                  </a:extLst>
                </a:gridCol>
              </a:tblGrid>
              <a:tr h="339725">
                <a:tc>
                  <a:txBody>
                    <a:bodyPr/>
                    <a:lstStyle/>
                    <a:p>
                      <a:pPr algn="ctr">
                        <a:lnSpc>
                          <a:spcPct val="115000"/>
                        </a:lnSpc>
                        <a:spcAft>
                          <a:spcPts val="0"/>
                        </a:spcAft>
                      </a:pPr>
                      <a:r>
                        <a:rPr lang="es-HN" sz="1800" dirty="0">
                          <a:effectLst/>
                        </a:rPr>
                        <a:t>N°</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INSTITUCION</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UBICACION</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MATRICULA</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EVALUADOS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HN" sz="1800">
                          <a:effectLst/>
                        </a:rPr>
                        <a:t>APROBADOS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REPROBADOS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DESERTORES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713243"/>
                  </a:ext>
                </a:extLst>
              </a:tr>
              <a:tr h="0">
                <a:tc>
                  <a:txBody>
                    <a:bodyPr/>
                    <a:lstStyle/>
                    <a:p>
                      <a:pPr algn="ctr">
                        <a:lnSpc>
                          <a:spcPct val="115000"/>
                        </a:lnSpc>
                        <a:spcAft>
                          <a:spcPts val="0"/>
                        </a:spcAft>
                      </a:pPr>
                      <a:r>
                        <a:rPr lang="es-HN" sz="1800" dirty="0">
                          <a:effectLst/>
                        </a:rPr>
                        <a:t>1-</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Terencio Sierra</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Nacaome</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284</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265</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244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21</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19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198183"/>
                  </a:ext>
                </a:extLst>
              </a:tr>
              <a:tr h="0">
                <a:tc>
                  <a:txBody>
                    <a:bodyPr/>
                    <a:lstStyle/>
                    <a:p>
                      <a:pPr algn="ctr">
                        <a:lnSpc>
                          <a:spcPct val="115000"/>
                        </a:lnSpc>
                        <a:spcAft>
                          <a:spcPts val="0"/>
                        </a:spcAft>
                      </a:pPr>
                      <a:r>
                        <a:rPr lang="es-HN" sz="1800">
                          <a:effectLst/>
                        </a:rPr>
                        <a:t> </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Total</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1</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a:effectLst/>
                        </a:rPr>
                        <a:t>284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265</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244</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21</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800" dirty="0">
                          <a:effectLst/>
                        </a:rPr>
                        <a:t>19</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6923497"/>
                  </a:ext>
                </a:extLst>
              </a:tr>
            </a:tbl>
          </a:graphicData>
        </a:graphic>
      </p:graphicFrame>
      <p:graphicFrame>
        <p:nvGraphicFramePr>
          <p:cNvPr id="3" name="Tabla 2">
            <a:extLst>
              <a:ext uri="{FF2B5EF4-FFF2-40B4-BE49-F238E27FC236}">
                <a16:creationId xmlns:a16="http://schemas.microsoft.com/office/drawing/2014/main" id="{F8A2F9A8-0298-4660-AFB3-880C47EC72D1}"/>
              </a:ext>
            </a:extLst>
          </p:cNvPr>
          <p:cNvGraphicFramePr>
            <a:graphicFrameLocks noGrp="1"/>
          </p:cNvGraphicFramePr>
          <p:nvPr>
            <p:extLst>
              <p:ext uri="{D42A27DB-BD31-4B8C-83A1-F6EECF244321}">
                <p14:modId xmlns:p14="http://schemas.microsoft.com/office/powerpoint/2010/main" val="670276121"/>
              </p:ext>
            </p:extLst>
          </p:nvPr>
        </p:nvGraphicFramePr>
        <p:xfrm>
          <a:off x="530087" y="3670968"/>
          <a:ext cx="11131830" cy="1010920"/>
        </p:xfrm>
        <a:graphic>
          <a:graphicData uri="http://schemas.openxmlformats.org/drawingml/2006/table">
            <a:tbl>
              <a:tblPr firstRow="1" bandRow="1">
                <a:tableStyleId>{5C22544A-7EE6-4342-B048-85BDC9FD1C3A}</a:tableStyleId>
              </a:tblPr>
              <a:tblGrid>
                <a:gridCol w="5565913">
                  <a:extLst>
                    <a:ext uri="{9D8B030D-6E8A-4147-A177-3AD203B41FA5}">
                      <a16:colId xmlns:a16="http://schemas.microsoft.com/office/drawing/2014/main" val="3238002487"/>
                    </a:ext>
                  </a:extLst>
                </a:gridCol>
                <a:gridCol w="5565917">
                  <a:extLst>
                    <a:ext uri="{9D8B030D-6E8A-4147-A177-3AD203B41FA5}">
                      <a16:colId xmlns:a16="http://schemas.microsoft.com/office/drawing/2014/main" val="1530315231"/>
                    </a:ext>
                  </a:extLst>
                </a:gridCol>
              </a:tblGrid>
              <a:tr h="370840">
                <a:tc>
                  <a:txBody>
                    <a:bodyPr/>
                    <a:lstStyle/>
                    <a:p>
                      <a:pPr algn="ctr"/>
                      <a:r>
                        <a:rPr lang="es-HN" dirty="0"/>
                        <a:t>ALUMNOS(AS) MATRICULADOS CON UNA AREA O CAMPO DE CONOCIMIENTO</a:t>
                      </a:r>
                    </a:p>
                  </a:txBody>
                  <a:tcPr/>
                </a:tc>
                <a:tc>
                  <a:txBody>
                    <a:bodyPr/>
                    <a:lstStyle/>
                    <a:p>
                      <a:pPr algn="ctr"/>
                      <a:r>
                        <a:rPr lang="es-HN" dirty="0"/>
                        <a:t>ALUMNOS MATRICULADOS CON DOS O MAS AREAS O CAMPO DE CONOCIMIENTO</a:t>
                      </a:r>
                    </a:p>
                  </a:txBody>
                  <a:tcPr/>
                </a:tc>
                <a:extLst>
                  <a:ext uri="{0D108BD9-81ED-4DB2-BD59-A6C34878D82A}">
                    <a16:rowId xmlns:a16="http://schemas.microsoft.com/office/drawing/2014/main" val="3138945114"/>
                  </a:ext>
                </a:extLst>
              </a:tr>
              <a:tr h="370840">
                <a:tc>
                  <a:txBody>
                    <a:bodyPr/>
                    <a:lstStyle/>
                    <a:p>
                      <a:pPr algn="ctr"/>
                      <a:r>
                        <a:rPr lang="es-HN" dirty="0"/>
                        <a:t>80</a:t>
                      </a:r>
                    </a:p>
                  </a:txBody>
                  <a:tcPr/>
                </a:tc>
                <a:tc>
                  <a:txBody>
                    <a:bodyPr/>
                    <a:lstStyle/>
                    <a:p>
                      <a:pPr algn="ctr"/>
                      <a:r>
                        <a:rPr lang="es-HN" dirty="0"/>
                        <a:t>204</a:t>
                      </a:r>
                    </a:p>
                  </a:txBody>
                  <a:tcPr/>
                </a:tc>
                <a:extLst>
                  <a:ext uri="{0D108BD9-81ED-4DB2-BD59-A6C34878D82A}">
                    <a16:rowId xmlns:a16="http://schemas.microsoft.com/office/drawing/2014/main" val="838165037"/>
                  </a:ext>
                </a:extLst>
              </a:tr>
            </a:tbl>
          </a:graphicData>
        </a:graphic>
      </p:graphicFrame>
    </p:spTree>
    <p:extLst>
      <p:ext uri="{BB962C8B-B14F-4D97-AF65-F5344CB8AC3E}">
        <p14:creationId xmlns:p14="http://schemas.microsoft.com/office/powerpoint/2010/main" val="9282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C9F97A9-BB45-47E2-8CB5-3F2665DCD01A}"/>
              </a:ext>
            </a:extLst>
          </p:cNvPr>
          <p:cNvSpPr>
            <a:spLocks noGrp="1"/>
          </p:cNvSpPr>
          <p:nvPr>
            <p:ph type="title"/>
          </p:nvPr>
        </p:nvSpPr>
        <p:spPr>
          <a:xfrm>
            <a:off x="1643269" y="248065"/>
            <a:ext cx="8362122" cy="626579"/>
          </a:xfrm>
        </p:spPr>
        <p:txBody>
          <a:bodyPr/>
          <a:lstStyle/>
          <a:p>
            <a:r>
              <a:rPr lang="es-HN" dirty="0"/>
              <a:t>Presupuesto del iI semestre 2018-2019</a:t>
            </a:r>
          </a:p>
        </p:txBody>
      </p:sp>
      <p:sp>
        <p:nvSpPr>
          <p:cNvPr id="7" name="Marcador de contenido 6">
            <a:extLst>
              <a:ext uri="{FF2B5EF4-FFF2-40B4-BE49-F238E27FC236}">
                <a16:creationId xmlns:a16="http://schemas.microsoft.com/office/drawing/2014/main" id="{2646D758-7763-4BB1-B60B-5E109428639E}"/>
              </a:ext>
            </a:extLst>
          </p:cNvPr>
          <p:cNvSpPr>
            <a:spLocks noGrp="1"/>
          </p:cNvSpPr>
          <p:nvPr>
            <p:ph sz="quarter" idx="13"/>
          </p:nvPr>
        </p:nvSpPr>
        <p:spPr>
          <a:xfrm>
            <a:off x="914087" y="874644"/>
            <a:ext cx="10363826" cy="5735292"/>
          </a:xfrm>
          <a:solidFill>
            <a:srgbClr val="00B050"/>
          </a:solidFill>
        </p:spPr>
        <p:txBody>
          <a:bodyPr>
            <a:noAutofit/>
          </a:bodyPr>
          <a:lstStyle/>
          <a:p>
            <a:pPr marL="0" indent="0" algn="ctr">
              <a:lnSpc>
                <a:spcPct val="115000"/>
              </a:lnSpc>
              <a:spcAft>
                <a:spcPts val="0"/>
              </a:spcAft>
              <a:buNone/>
            </a:pPr>
            <a:r>
              <a:rPr lang="es-HN" sz="1400" b="1" dirty="0">
                <a:latin typeface="Times New Roman" panose="02020603050405020304" pitchFamily="18" charset="0"/>
                <a:ea typeface="Calibri" panose="020F0502020204030204" pitchFamily="34" charset="0"/>
                <a:cs typeface="Times New Roman" panose="02020603050405020304" pitchFamily="18" charset="0"/>
              </a:rPr>
              <a:t>PROGRAMA TODOS PODEMOS AVANZAR (TPA), y ESCUELA VACACIONAL</a:t>
            </a:r>
            <a:r>
              <a:rPr lang="es-HN" sz="1400" b="1" dirty="0">
                <a:latin typeface="Bodoni MT Black" panose="02070A03080606020203" pitchFamily="18" charset="0"/>
                <a:ea typeface="Calibri" panose="020F0502020204030204" pitchFamily="34" charset="0"/>
                <a:cs typeface="Times New Roman" panose="02020603050405020304" pitchFamily="18"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es-HN" sz="1400" b="1" dirty="0">
                <a:latin typeface="Bodoni MT Black" panose="02070A03080606020203" pitchFamily="18" charset="0"/>
                <a:ea typeface="Calibri" panose="020F0502020204030204" pitchFamily="34" charset="0"/>
                <a:cs typeface="Times New Roman" panose="02020603050405020304" pitchFamily="18" charset="0"/>
              </a:rPr>
              <a:t>INFORME ECONOMICO 2018-2019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15000"/>
              </a:lnSpc>
              <a:spcAft>
                <a:spcPts val="0"/>
              </a:spcAft>
              <a:buNone/>
            </a:pPr>
            <a:r>
              <a:rPr lang="es-HN" sz="1400" dirty="0">
                <a:latin typeface="Calibri" panose="020F0502020204030204" pitchFamily="34" charset="0"/>
                <a:ea typeface="Calibri" panose="020F0502020204030204" pitchFamily="34" charset="0"/>
                <a:cs typeface="Calibri" panose="020F0502020204030204" pitchFamily="34" charset="0"/>
              </a:rPr>
              <a:t>SALDO INICIAL       ……………………………………………………………………………..	</a:t>
            </a:r>
            <a:r>
              <a:rPr lang="es-HN" sz="1400" b="1" dirty="0">
                <a:latin typeface="Calibri" panose="020F0502020204030204" pitchFamily="34" charset="0"/>
                <a:ea typeface="Calibri" panose="020F0502020204030204" pitchFamily="34" charset="0"/>
                <a:cs typeface="Calibri" panose="020F0502020204030204" pitchFamily="34" charset="0"/>
              </a:rPr>
              <a:t>LPS. </a:t>
            </a:r>
            <a:r>
              <a:rPr lang="es-HN" sz="1400" dirty="0">
                <a:latin typeface="Calibri" panose="020F0502020204030204" pitchFamily="34" charset="0"/>
                <a:ea typeface="Calibri" panose="020F0502020204030204" pitchFamily="34" charset="0"/>
                <a:cs typeface="Calibri" panose="020F0502020204030204" pitchFamily="34" charset="0"/>
              </a:rPr>
              <a:t> </a:t>
            </a:r>
            <a:r>
              <a:rPr lang="es-HN" sz="1400" b="1" dirty="0">
                <a:latin typeface="Calibri" panose="020F0502020204030204" pitchFamily="34" charset="0"/>
                <a:ea typeface="Calibri" panose="020F0502020204030204" pitchFamily="34" charset="0"/>
                <a:cs typeface="Calibri" panose="020F0502020204030204" pitchFamily="34" charset="0"/>
              </a:rPr>
              <a:t>73,608.26</a:t>
            </a:r>
            <a:r>
              <a:rPr lang="es-HN" sz="1400" dirty="0">
                <a:latin typeface="Calibri" panose="020F0502020204030204" pitchFamily="34" charset="0"/>
                <a:ea typeface="Calibri" panose="020F0502020204030204" pitchFamily="34" charset="0"/>
                <a:cs typeface="Calibri" panose="020F0502020204030204" pitchFamily="34"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15000"/>
              </a:lnSpc>
              <a:spcAft>
                <a:spcPts val="0"/>
              </a:spcAft>
              <a:buNone/>
            </a:pPr>
            <a:r>
              <a:rPr lang="es-HN" sz="1400" b="1" dirty="0">
                <a:latin typeface="Calibri" panose="020F0502020204030204" pitchFamily="34" charset="0"/>
                <a:ea typeface="Calibri" panose="020F0502020204030204" pitchFamily="34" charset="0"/>
                <a:cs typeface="Calibri" panose="020F0502020204030204" pitchFamily="34" charset="0"/>
              </a:rPr>
              <a:t>INGRESOS										</a:t>
            </a:r>
            <a:r>
              <a:rPr lang="es-HN" sz="1400" b="1" u="sng" dirty="0">
                <a:latin typeface="Calibri" panose="020F0502020204030204" pitchFamily="34" charset="0"/>
                <a:ea typeface="Calibri" panose="020F0502020204030204" pitchFamily="34" charset="0"/>
                <a:cs typeface="Calibri" panose="020F0502020204030204" pitchFamily="34" charset="0"/>
              </a:rPr>
              <a:t>        229,200.00</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Verdana" panose="020B0604030504040204" pitchFamily="34" charset="0"/>
              <a:buChar char="-"/>
            </a:pPr>
            <a:r>
              <a:rPr lang="es-HN" sz="1400" dirty="0">
                <a:latin typeface="Calibri" panose="020F0502020204030204" pitchFamily="34" charset="0"/>
                <a:ea typeface="Calibri" panose="020F0502020204030204" pitchFamily="34" charset="0"/>
                <a:cs typeface="Calibri" panose="020F0502020204030204" pitchFamily="34" charset="0"/>
              </a:rPr>
              <a:t>MES DE NOVIEMBRE   (  63 MATRICULADOS) …………. </a:t>
            </a:r>
            <a:r>
              <a:rPr lang="es-HN" sz="1400" b="1" dirty="0">
                <a:latin typeface="Calibri" panose="020F0502020204030204" pitchFamily="34" charset="0"/>
                <a:ea typeface="Calibri" panose="020F0502020204030204" pitchFamily="34" charset="0"/>
                <a:cs typeface="Calibri" panose="020F0502020204030204" pitchFamily="34" charset="0"/>
              </a:rPr>
              <a:t>LPS.25,200.00</a:t>
            </a:r>
            <a:endParaRPr lang="es-HN"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Verdana" panose="020B0604030504040204" pitchFamily="34" charset="0"/>
              <a:buChar char="-"/>
            </a:pPr>
            <a:r>
              <a:rPr lang="es-HN" sz="1400" dirty="0">
                <a:latin typeface="Calibri" panose="020F0502020204030204" pitchFamily="34" charset="0"/>
                <a:ea typeface="Calibri" panose="020F0502020204030204" pitchFamily="34" charset="0"/>
                <a:cs typeface="Calibri" panose="020F0502020204030204" pitchFamily="34" charset="0"/>
              </a:rPr>
              <a:t>MES DE DICIEMBRE    (510 MATRICULADOS) </a:t>
            </a:r>
            <a:r>
              <a:rPr lang="es-HN" sz="1400" b="1" dirty="0">
                <a:latin typeface="Calibri" panose="020F0502020204030204" pitchFamily="34" charset="0"/>
                <a:ea typeface="Calibri" panose="020F0502020204030204" pitchFamily="34" charset="0"/>
                <a:cs typeface="Calibri" panose="020F0502020204030204" pitchFamily="34" charset="0"/>
              </a:rPr>
              <a:t>…………...LPS. </a:t>
            </a:r>
            <a:r>
              <a:rPr lang="es-HN" sz="1400" b="1" u="sng" dirty="0">
                <a:latin typeface="Calibri" panose="020F0502020204030204" pitchFamily="34" charset="0"/>
                <a:ea typeface="Calibri" panose="020F0502020204030204" pitchFamily="34" charset="0"/>
                <a:cs typeface="Calibri" panose="020F0502020204030204" pitchFamily="34" charset="0"/>
              </a:rPr>
              <a:t>204,000.00</a:t>
            </a:r>
            <a:r>
              <a:rPr lang="es-HN" sz="1400" dirty="0">
                <a:latin typeface="Calibri" panose="020F0502020204030204" pitchFamily="34" charset="0"/>
                <a:ea typeface="Calibri" panose="020F0502020204030204" pitchFamily="34" charset="0"/>
                <a:cs typeface="Calibri" panose="020F0502020204030204" pitchFamily="34"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449580" indent="0">
              <a:lnSpc>
                <a:spcPct val="115000"/>
              </a:lnSpc>
              <a:spcAft>
                <a:spcPts val="0"/>
              </a:spcAft>
              <a:buNone/>
            </a:pPr>
            <a:r>
              <a:rPr lang="es-HN" sz="1400" dirty="0">
                <a:latin typeface="Garamond" panose="02020404030301010803" pitchFamily="18" charset="0"/>
                <a:ea typeface="Calibri" panose="020F0502020204030204" pitchFamily="34" charset="0"/>
                <a:cs typeface="Times New Roman" panose="02020603050405020304" pitchFamily="18" charset="0"/>
              </a:rPr>
              <a:t>DISPONIBLE											</a:t>
            </a:r>
            <a:r>
              <a:rPr lang="es-HN" sz="1400" b="1" u="sng" dirty="0">
                <a:latin typeface="Garamond" panose="02020404030301010803" pitchFamily="18" charset="0"/>
                <a:ea typeface="Calibri" panose="020F0502020204030204" pitchFamily="34" charset="0"/>
                <a:cs typeface="Times New Roman" panose="02020603050405020304" pitchFamily="18" charset="0"/>
              </a:rPr>
              <a:t>302,808.26</a:t>
            </a:r>
            <a:endParaRPr lang="es-HN" sz="1400" b="1" u="sng" dirty="0">
              <a:latin typeface="Calibri" panose="020F0502020204030204" pitchFamily="34" charset="0"/>
              <a:ea typeface="Calibri" panose="020F0502020204030204" pitchFamily="34" charset="0"/>
              <a:cs typeface="Times New Roman" panose="02020603050405020304" pitchFamily="18" charset="0"/>
            </a:endParaRPr>
          </a:p>
          <a:p>
            <a:pPr marL="449580" indent="0">
              <a:lnSpc>
                <a:spcPct val="115000"/>
              </a:lnSpc>
              <a:spcAft>
                <a:spcPts val="0"/>
              </a:spcAft>
              <a:buNone/>
            </a:pPr>
            <a:r>
              <a:rPr lang="es-HN" sz="1400" b="1" dirty="0">
                <a:latin typeface="Calibri" panose="020F0502020204030204" pitchFamily="34" charset="0"/>
                <a:ea typeface="Calibri" panose="020F0502020204030204" pitchFamily="34" charset="0"/>
                <a:cs typeface="Calibri" panose="020F0502020204030204" pitchFamily="34" charset="0"/>
              </a:rPr>
              <a:t>EGRESOS											</a:t>
            </a:r>
            <a:r>
              <a:rPr lang="es-HN" sz="1400" b="1" u="sng" dirty="0">
                <a:latin typeface="Calibri" panose="020F0502020204030204" pitchFamily="34" charset="0"/>
                <a:ea typeface="Calibri" panose="020F0502020204030204" pitchFamily="34" charset="0"/>
                <a:cs typeface="Calibri" panose="020F0502020204030204" pitchFamily="34" charset="0"/>
              </a:rPr>
              <a:t>151,590.00</a:t>
            </a:r>
            <a:endParaRPr lang="es-HN" sz="1400" u="sng"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r>
              <a:rPr lang="es-HN" sz="1400" dirty="0">
                <a:latin typeface="Calibri" panose="020F0502020204030204" pitchFamily="34" charset="0"/>
                <a:ea typeface="Calibri" panose="020F0502020204030204" pitchFamily="34" charset="0"/>
                <a:cs typeface="Calibri" panose="020F0502020204030204" pitchFamily="34" charset="0"/>
              </a:rPr>
              <a:t>PAGO DE BONIFICACION A DOCENTES</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r>
              <a:rPr lang="es-HN" sz="1400" dirty="0">
                <a:latin typeface="Calibri" panose="020F0502020204030204" pitchFamily="34" charset="0"/>
                <a:ea typeface="Calibri" panose="020F0502020204030204" pitchFamily="34" charset="0"/>
                <a:cs typeface="Calibri" panose="020F0502020204030204" pitchFamily="34" charset="0"/>
              </a:rPr>
              <a:t>MES DE DICIEMBRE 2018 …………………………………..  LPS.    64,000.00</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r>
              <a:rPr lang="es-HN" sz="1400" dirty="0">
                <a:latin typeface="Calibri" panose="020F0502020204030204" pitchFamily="34" charset="0"/>
                <a:ea typeface="Calibri" panose="020F0502020204030204" pitchFamily="34" charset="0"/>
                <a:cs typeface="Calibri" panose="020F0502020204030204" pitchFamily="34" charset="0"/>
              </a:rPr>
              <a:t>MES DE ENERO 2019         …………………………………..     LPS</a:t>
            </a:r>
            <a:r>
              <a:rPr lang="es-HN"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s-HN" sz="1400" u="sng" dirty="0">
                <a:latin typeface="Calibri" panose="020F0502020204030204" pitchFamily="34" charset="0"/>
                <a:ea typeface="Calibri" panose="020F0502020204030204" pitchFamily="34" charset="0"/>
                <a:cs typeface="Calibri" panose="020F0502020204030204" pitchFamily="34" charset="0"/>
              </a:rPr>
              <a:t>71,500.00</a:t>
            </a:r>
            <a:r>
              <a:rPr lang="es-HN" sz="1400" dirty="0">
                <a:latin typeface="Bodoni MT Black" panose="02070A03080606020203" pitchFamily="18" charset="0"/>
                <a:ea typeface="Calibri" panose="020F0502020204030204" pitchFamily="34" charset="0"/>
                <a:cs typeface="Times New Roman" panose="02020603050405020304" pitchFamily="18"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r>
              <a:rPr lang="es-HN" sz="1400" dirty="0">
                <a:latin typeface="Calibri" panose="020F0502020204030204" pitchFamily="34" charset="0"/>
                <a:ea typeface="Calibri" panose="020F0502020204030204" pitchFamily="34" charset="0"/>
                <a:cs typeface="Calibri" panose="020F0502020204030204" pitchFamily="34" charset="0"/>
              </a:rPr>
              <a:t>GASTOS OPERATIVOS                                                               16,090.00</a:t>
            </a:r>
            <a:r>
              <a:rPr lang="es-HN" sz="1400" dirty="0">
                <a:latin typeface="Bodoni MT Black" panose="02070A03080606020203" pitchFamily="18" charset="0"/>
                <a:ea typeface="Calibri" panose="020F0502020204030204" pitchFamily="34" charset="0"/>
                <a:cs typeface="Times New Roman" panose="02020603050405020304" pitchFamily="18"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HN" sz="1400" b="1" dirty="0">
                <a:latin typeface="Calibri" panose="020F0502020204030204" pitchFamily="34" charset="0"/>
                <a:ea typeface="Calibri" panose="020F0502020204030204" pitchFamily="34" charset="0"/>
              </a:rPr>
              <a:t>SALDO FINAL 									</a:t>
            </a:r>
            <a:r>
              <a:rPr lang="es-HN" sz="1400" b="1" u="dbl" dirty="0">
                <a:latin typeface="Calibri" panose="020F0502020204030204" pitchFamily="34" charset="0"/>
                <a:ea typeface="Calibri" panose="020F0502020204030204" pitchFamily="34" charset="0"/>
              </a:rPr>
              <a:t>151,218.26</a:t>
            </a:r>
            <a:endParaRPr lang="es-HN" sz="1400" dirty="0"/>
          </a:p>
        </p:txBody>
      </p:sp>
    </p:spTree>
    <p:extLst>
      <p:ext uri="{BB962C8B-B14F-4D97-AF65-F5344CB8AC3E}">
        <p14:creationId xmlns:p14="http://schemas.microsoft.com/office/powerpoint/2010/main" val="150991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15DA5-53CC-4085-A466-B15295CF2113}"/>
              </a:ext>
            </a:extLst>
          </p:cNvPr>
          <p:cNvSpPr>
            <a:spLocks noGrp="1"/>
          </p:cNvSpPr>
          <p:nvPr>
            <p:ph type="title"/>
          </p:nvPr>
        </p:nvSpPr>
        <p:spPr/>
        <p:txBody>
          <a:bodyPr/>
          <a:lstStyle/>
          <a:p>
            <a:endParaRPr lang="es-HN"/>
          </a:p>
        </p:txBody>
      </p:sp>
      <p:pic>
        <p:nvPicPr>
          <p:cNvPr id="4" name="Marcador de contenido 3" descr="C:\Users\Olvin\Desktop\20190218_083016.jpg">
            <a:extLst>
              <a:ext uri="{FF2B5EF4-FFF2-40B4-BE49-F238E27FC236}">
                <a16:creationId xmlns:a16="http://schemas.microsoft.com/office/drawing/2014/main" id="{6409EE1E-CEB8-433C-B1A8-4EB1EC4CCD97}"/>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5" y="618517"/>
            <a:ext cx="10364450" cy="5620966"/>
          </a:xfrm>
          <a:prstGeom prst="rect">
            <a:avLst/>
          </a:prstGeom>
          <a:noFill/>
          <a:ln>
            <a:noFill/>
          </a:ln>
        </p:spPr>
      </p:pic>
    </p:spTree>
    <p:extLst>
      <p:ext uri="{BB962C8B-B14F-4D97-AF65-F5344CB8AC3E}">
        <p14:creationId xmlns:p14="http://schemas.microsoft.com/office/powerpoint/2010/main" val="110982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558FC-0A45-4DC7-9140-A6328A962D03}"/>
              </a:ext>
            </a:extLst>
          </p:cNvPr>
          <p:cNvSpPr>
            <a:spLocks noGrp="1"/>
          </p:cNvSpPr>
          <p:nvPr>
            <p:ph type="title"/>
          </p:nvPr>
        </p:nvSpPr>
        <p:spPr/>
        <p:txBody>
          <a:bodyPr/>
          <a:lstStyle/>
          <a:p>
            <a:endParaRPr lang="es-HN" dirty="0"/>
          </a:p>
        </p:txBody>
      </p:sp>
      <p:pic>
        <p:nvPicPr>
          <p:cNvPr id="4" name="Marcador de contenido 3" descr="C:\Users\Olvin\Desktop\ESCUELA VACACIONAL 2018 DEPA\20181214_095009.jpg">
            <a:extLst>
              <a:ext uri="{FF2B5EF4-FFF2-40B4-BE49-F238E27FC236}">
                <a16:creationId xmlns:a16="http://schemas.microsoft.com/office/drawing/2014/main" id="{90B226F2-C0DA-4F65-A037-01F545398A61}"/>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913774" y="618517"/>
            <a:ext cx="3416531" cy="2564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descr="C:\Users\Olvin\Desktop\ESCUELA VACACIONAL 2018 DEPA\20181228_142607.jpg">
            <a:extLst>
              <a:ext uri="{FF2B5EF4-FFF2-40B4-BE49-F238E27FC236}">
                <a16:creationId xmlns:a16="http://schemas.microsoft.com/office/drawing/2014/main" id="{E3576451-C1B3-46DD-A740-512E4FAA62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276" y="618517"/>
            <a:ext cx="3413760" cy="256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descr="C:\Users\Olvin\Desktop\ESCUELA VACACIONAL 2018 DEPA\20181228_102413.jpg">
            <a:extLst>
              <a:ext uri="{FF2B5EF4-FFF2-40B4-BE49-F238E27FC236}">
                <a16:creationId xmlns:a16="http://schemas.microsoft.com/office/drawing/2014/main" id="{C88D6393-9CA4-488B-B110-3029A70D3C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774" y="3858371"/>
            <a:ext cx="3413760" cy="256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descr="C:\Users\Olvin\Desktop\ESCUELA VACACIONAL 2018 DEPA\IMG-20181214-WA0007.jpg">
            <a:extLst>
              <a:ext uri="{FF2B5EF4-FFF2-40B4-BE49-F238E27FC236}">
                <a16:creationId xmlns:a16="http://schemas.microsoft.com/office/drawing/2014/main" id="{505FE330-1E9F-4BC6-86FB-B5D1EE14A2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4896" y="3858371"/>
            <a:ext cx="3406140" cy="256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804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8FF6E-8377-490C-B435-776216DA04D7}"/>
              </a:ext>
            </a:extLst>
          </p:cNvPr>
          <p:cNvSpPr>
            <a:spLocks noGrp="1"/>
          </p:cNvSpPr>
          <p:nvPr>
            <p:ph type="title"/>
          </p:nvPr>
        </p:nvSpPr>
        <p:spPr/>
        <p:txBody>
          <a:bodyPr/>
          <a:lstStyle/>
          <a:p>
            <a:r>
              <a:rPr lang="es-HN" dirty="0"/>
              <a:t>conclusión</a:t>
            </a:r>
          </a:p>
        </p:txBody>
      </p:sp>
      <p:sp>
        <p:nvSpPr>
          <p:cNvPr id="3" name="Marcador de contenido 2">
            <a:extLst>
              <a:ext uri="{FF2B5EF4-FFF2-40B4-BE49-F238E27FC236}">
                <a16:creationId xmlns:a16="http://schemas.microsoft.com/office/drawing/2014/main" id="{3AAC5A2E-BCD7-41D5-B5BF-8F994F52F35E}"/>
              </a:ext>
            </a:extLst>
          </p:cNvPr>
          <p:cNvSpPr>
            <a:spLocks noGrp="1"/>
          </p:cNvSpPr>
          <p:nvPr>
            <p:ph sz="quarter" idx="13"/>
          </p:nvPr>
        </p:nvSpPr>
        <p:spPr>
          <a:xfrm>
            <a:off x="913774" y="2367092"/>
            <a:ext cx="10363826" cy="2276215"/>
          </a:xfrm>
          <a:solidFill>
            <a:schemeClr val="accent1">
              <a:lumMod val="60000"/>
              <a:lumOff val="40000"/>
            </a:schemeClr>
          </a:solidFill>
        </p:spPr>
        <p:txBody>
          <a:bodyPr>
            <a:normAutofit fontScale="77500" lnSpcReduction="20000"/>
          </a:bodyPr>
          <a:lstStyle/>
          <a:p>
            <a:pPr algn="just"/>
            <a:r>
              <a:rPr lang="es-HN" dirty="0"/>
              <a:t>El tpa debe funcionar para ayudar a que todos los educandos logren el desarrollo del aprendizaje que les permita continuar aprendiendo. no se trata de aprobar por aprobar sino de desarrollar capacidades en los alumnos(as).Por tal razón debemos realizar el mayor esfuerzo porque este reforzamiento se realice bajo las mas estrictas condiciones pedagógicas. Todo por el futuro de nuestro país.</a:t>
            </a:r>
          </a:p>
          <a:p>
            <a:pPr algn="just"/>
            <a:r>
              <a:rPr lang="es-HN" dirty="0"/>
              <a:t>Las diferencias son necesarias. cada educando tiene características que lo hacen diferente a otro, por lo que su conducta y su personalidad pueden ser diferentes. Como docentes debemos respetar esas diferencias y no tratar a todos por igual.</a:t>
            </a:r>
          </a:p>
        </p:txBody>
      </p:sp>
    </p:spTree>
    <p:extLst>
      <p:ext uri="{BB962C8B-B14F-4D97-AF65-F5344CB8AC3E}">
        <p14:creationId xmlns:p14="http://schemas.microsoft.com/office/powerpoint/2010/main" val="283046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627D9-35A2-4D0F-8D56-3CB93554C4C6}"/>
              </a:ext>
            </a:extLst>
          </p:cNvPr>
          <p:cNvSpPr>
            <a:spLocks noGrp="1"/>
          </p:cNvSpPr>
          <p:nvPr>
            <p:ph type="title"/>
          </p:nvPr>
        </p:nvSpPr>
        <p:spPr/>
        <p:txBody>
          <a:bodyPr/>
          <a:lstStyle/>
          <a:p>
            <a:endParaRPr lang="es-HN"/>
          </a:p>
        </p:txBody>
      </p:sp>
      <p:pic>
        <p:nvPicPr>
          <p:cNvPr id="1026" name="Picture 2" descr="Imagen relacionada">
            <a:extLst>
              <a:ext uri="{FF2B5EF4-FFF2-40B4-BE49-F238E27FC236}">
                <a16:creationId xmlns:a16="http://schemas.microsoft.com/office/drawing/2014/main" id="{ED835630-D5FE-490F-93BE-CE14B0063E9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4" y="618517"/>
            <a:ext cx="10364451" cy="578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4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E0CDB-CF97-4DD3-A1AB-916BD2A7EFC9}"/>
              </a:ext>
            </a:extLst>
          </p:cNvPr>
          <p:cNvSpPr>
            <a:spLocks noGrp="1"/>
          </p:cNvSpPr>
          <p:nvPr>
            <p:ph type="title"/>
          </p:nvPr>
        </p:nvSpPr>
        <p:spPr/>
        <p:txBody>
          <a:bodyPr/>
          <a:lstStyle/>
          <a:p>
            <a:r>
              <a:rPr lang="es-HN" dirty="0"/>
              <a:t>TODOS PODEMOS AVANZAR(TPA)</a:t>
            </a:r>
          </a:p>
        </p:txBody>
      </p:sp>
      <p:sp>
        <p:nvSpPr>
          <p:cNvPr id="3" name="Marcador de contenido 2">
            <a:extLst>
              <a:ext uri="{FF2B5EF4-FFF2-40B4-BE49-F238E27FC236}">
                <a16:creationId xmlns:a16="http://schemas.microsoft.com/office/drawing/2014/main" id="{0611013F-2A63-4BA9-9A2F-7C68F42A0A97}"/>
              </a:ext>
            </a:extLst>
          </p:cNvPr>
          <p:cNvSpPr>
            <a:spLocks noGrp="1"/>
          </p:cNvSpPr>
          <p:nvPr>
            <p:ph sz="quarter" idx="13"/>
          </p:nvPr>
        </p:nvSpPr>
        <p:spPr/>
        <p:txBody>
          <a:bodyPr/>
          <a:lstStyle/>
          <a:p>
            <a:r>
              <a:rPr lang="es-HN" dirty="0"/>
              <a:t>SECRETARIA DE EDUCACION</a:t>
            </a:r>
          </a:p>
          <a:p>
            <a:r>
              <a:rPr lang="es-HN" dirty="0"/>
              <a:t>ACUERDO N°2350-SE-2015, FECHA 17 DE DICIEMBRE DE 2015</a:t>
            </a:r>
          </a:p>
          <a:p>
            <a:r>
              <a:rPr lang="es-HN" dirty="0"/>
              <a:t>PUBLICADO EN EL DIARIO OFICIAL LA GACETA</a:t>
            </a:r>
          </a:p>
          <a:p>
            <a:r>
              <a:rPr lang="es-HN" dirty="0"/>
              <a:t>FECHA 2 DE ENERO DE 2016 </a:t>
            </a:r>
          </a:p>
          <a:p>
            <a:r>
              <a:rPr lang="es-HN" dirty="0"/>
              <a:t>PAGINA N°33,923</a:t>
            </a:r>
          </a:p>
        </p:txBody>
      </p:sp>
    </p:spTree>
    <p:extLst>
      <p:ext uri="{BB962C8B-B14F-4D97-AF65-F5344CB8AC3E}">
        <p14:creationId xmlns:p14="http://schemas.microsoft.com/office/powerpoint/2010/main" val="109109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B6DED-B8D1-499C-A013-0F7C85899D1E}"/>
              </a:ext>
            </a:extLst>
          </p:cNvPr>
          <p:cNvSpPr>
            <a:spLocks noGrp="1"/>
          </p:cNvSpPr>
          <p:nvPr>
            <p:ph type="title"/>
          </p:nvPr>
        </p:nvSpPr>
        <p:spPr/>
        <p:txBody>
          <a:bodyPr/>
          <a:lstStyle/>
          <a:p>
            <a:r>
              <a:rPr lang="es-HN" dirty="0"/>
              <a:t>¿Por qué SURGE EL TPA?</a:t>
            </a:r>
          </a:p>
        </p:txBody>
      </p:sp>
      <p:sp>
        <p:nvSpPr>
          <p:cNvPr id="3" name="Marcador de contenido 2">
            <a:extLst>
              <a:ext uri="{FF2B5EF4-FFF2-40B4-BE49-F238E27FC236}">
                <a16:creationId xmlns:a16="http://schemas.microsoft.com/office/drawing/2014/main" id="{C6CB9E27-8B05-42E5-B0B1-E4064F7D527A}"/>
              </a:ext>
            </a:extLst>
          </p:cNvPr>
          <p:cNvSpPr>
            <a:spLocks noGrp="1"/>
          </p:cNvSpPr>
          <p:nvPr>
            <p:ph sz="quarter" idx="13"/>
          </p:nvPr>
        </p:nvSpPr>
        <p:spPr/>
        <p:txBody>
          <a:bodyPr>
            <a:normAutofit fontScale="92500" lnSpcReduction="20000"/>
          </a:bodyPr>
          <a:lstStyle/>
          <a:p>
            <a:pPr algn="just"/>
            <a:r>
              <a:rPr lang="es-HN" dirty="0"/>
              <a:t>Que durante el año 2014 y 2015 se ha vivido una crisis migratoria y que los migrantes retornados no tenían la oportunidad de ingresar inmediatamente al sistema educativo y que también la mayoría de estudiantes reprobados abandonan constantemente los centros educativos aumentando la cifra del fracaso escolar.</a:t>
            </a:r>
          </a:p>
          <a:p>
            <a:pPr algn="just"/>
            <a:r>
              <a:rPr lang="es-HN" dirty="0"/>
              <a:t>De esta forma surge el programa todos podemos avanzar(tpa) como una metodología permanente de inclusión social y nivelación de aprendizajes hasta que se disponga lo contrario.</a:t>
            </a:r>
          </a:p>
          <a:p>
            <a:pPr algn="just"/>
            <a:r>
              <a:rPr lang="es-HN" dirty="0"/>
              <a:t>Escuela vacacional que será siempre una medida temporal para la educación básica y que todos los años según las disposiciones centrales sea aperturada si fuera necesario.</a:t>
            </a:r>
          </a:p>
        </p:txBody>
      </p:sp>
    </p:spTree>
    <p:extLst>
      <p:ext uri="{BB962C8B-B14F-4D97-AF65-F5344CB8AC3E}">
        <p14:creationId xmlns:p14="http://schemas.microsoft.com/office/powerpoint/2010/main" val="34715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609F2-D6EF-4A54-B21D-F61C8C121B5D}"/>
              </a:ext>
            </a:extLst>
          </p:cNvPr>
          <p:cNvSpPr>
            <a:spLocks noGrp="1"/>
          </p:cNvSpPr>
          <p:nvPr>
            <p:ph type="title"/>
          </p:nvPr>
        </p:nvSpPr>
        <p:spPr/>
        <p:txBody>
          <a:bodyPr/>
          <a:lstStyle/>
          <a:p>
            <a:r>
              <a:rPr lang="es-HN" dirty="0"/>
              <a:t>¿Qué es el tpa?</a:t>
            </a:r>
          </a:p>
        </p:txBody>
      </p:sp>
      <p:sp>
        <p:nvSpPr>
          <p:cNvPr id="3" name="Marcador de contenido 2">
            <a:extLst>
              <a:ext uri="{FF2B5EF4-FFF2-40B4-BE49-F238E27FC236}">
                <a16:creationId xmlns:a16="http://schemas.microsoft.com/office/drawing/2014/main" id="{56BD208C-13B4-4959-96CE-FCA7B4827677}"/>
              </a:ext>
            </a:extLst>
          </p:cNvPr>
          <p:cNvSpPr>
            <a:spLocks noGrp="1"/>
          </p:cNvSpPr>
          <p:nvPr>
            <p:ph sz="quarter" idx="13"/>
          </p:nvPr>
        </p:nvSpPr>
        <p:spPr/>
        <p:txBody>
          <a:bodyPr/>
          <a:lstStyle/>
          <a:p>
            <a:r>
              <a:rPr lang="es-HN" dirty="0"/>
              <a:t>Es una metodología de enseñanza-aprendizaje inclusivo, que se fundamenta en un proceso de retroalimentación personalizado de acuerdo a las potencialidades de los educandos.</a:t>
            </a:r>
          </a:p>
          <a:p>
            <a:r>
              <a:rPr lang="es-HN" dirty="0"/>
              <a:t>Con este proceso académico de inclusión y permanencia de los educandos en el sistema educativo se busca: Desarrollar y favorecer el auto aprendizaje, donde los alumnos(as) aprender a aprender.</a:t>
            </a:r>
          </a:p>
          <a:p>
            <a:pPr marL="0" indent="0">
              <a:buNone/>
            </a:pPr>
            <a:endParaRPr lang="es-HN" dirty="0"/>
          </a:p>
        </p:txBody>
      </p:sp>
    </p:spTree>
    <p:extLst>
      <p:ext uri="{BB962C8B-B14F-4D97-AF65-F5344CB8AC3E}">
        <p14:creationId xmlns:p14="http://schemas.microsoft.com/office/powerpoint/2010/main" val="296484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8C021-2ED7-4D5F-851D-536390DC047A}"/>
              </a:ext>
            </a:extLst>
          </p:cNvPr>
          <p:cNvSpPr>
            <a:spLocks noGrp="1"/>
          </p:cNvSpPr>
          <p:nvPr>
            <p:ph type="title"/>
          </p:nvPr>
        </p:nvSpPr>
        <p:spPr/>
        <p:txBody>
          <a:bodyPr/>
          <a:lstStyle/>
          <a:p>
            <a:r>
              <a:rPr lang="es-HN" dirty="0"/>
              <a:t>Periodo de duración del tpa</a:t>
            </a:r>
          </a:p>
        </p:txBody>
      </p:sp>
      <p:sp>
        <p:nvSpPr>
          <p:cNvPr id="3" name="Marcador de contenido 2">
            <a:extLst>
              <a:ext uri="{FF2B5EF4-FFF2-40B4-BE49-F238E27FC236}">
                <a16:creationId xmlns:a16="http://schemas.microsoft.com/office/drawing/2014/main" id="{493633D3-5124-4C7C-95CB-6E383A4EF6CD}"/>
              </a:ext>
            </a:extLst>
          </p:cNvPr>
          <p:cNvSpPr>
            <a:spLocks noGrp="1"/>
          </p:cNvSpPr>
          <p:nvPr>
            <p:ph sz="quarter" idx="13"/>
          </p:nvPr>
        </p:nvSpPr>
        <p:spPr/>
        <p:txBody>
          <a:bodyPr>
            <a:normAutofit fontScale="85000" lnSpcReduction="10000"/>
          </a:bodyPr>
          <a:lstStyle/>
          <a:p>
            <a:r>
              <a:rPr lang="es-HN" dirty="0"/>
              <a:t>I periodo en las instituciones gubernamentales y no gubernamentales con calendario escolar de febrero a noviembre es de tres meses, desarrollándose de la siguiente manera:</a:t>
            </a:r>
          </a:p>
          <a:p>
            <a:pPr>
              <a:buFont typeface="Wingdings" panose="05000000000000000000" pitchFamily="2" charset="2"/>
              <a:buChar char="Ø"/>
            </a:pPr>
            <a:r>
              <a:rPr lang="es-HN" dirty="0"/>
              <a:t>Inicio de la inscripción en la tercer semana de julio</a:t>
            </a:r>
          </a:p>
          <a:p>
            <a:pPr>
              <a:buFont typeface="Wingdings" panose="05000000000000000000" pitchFamily="2" charset="2"/>
              <a:buChar char="Ø"/>
            </a:pPr>
            <a:r>
              <a:rPr lang="es-HN" dirty="0"/>
              <a:t>Organización y subida de matricula en la cuarta semana de julio</a:t>
            </a:r>
          </a:p>
          <a:p>
            <a:pPr>
              <a:buFont typeface="Wingdings" panose="05000000000000000000" pitchFamily="2" charset="2"/>
              <a:buChar char="Ø"/>
            </a:pPr>
            <a:r>
              <a:rPr lang="es-HN" dirty="0"/>
              <a:t>Inicio de clases del 1 de agosto al 31 de octubre</a:t>
            </a:r>
          </a:p>
          <a:p>
            <a:r>
              <a:rPr lang="es-HN" dirty="0"/>
              <a:t>II periodo</a:t>
            </a:r>
          </a:p>
          <a:p>
            <a:pPr>
              <a:buFont typeface="Wingdings" panose="05000000000000000000" pitchFamily="2" charset="2"/>
              <a:buChar char="Ø"/>
            </a:pPr>
            <a:r>
              <a:rPr lang="es-HN" dirty="0"/>
              <a:t>Inscripción y subida de notas en la ultima semana de octubre</a:t>
            </a:r>
          </a:p>
          <a:p>
            <a:pPr>
              <a:buFont typeface="Wingdings" panose="05000000000000000000" pitchFamily="2" charset="2"/>
              <a:buChar char="Ø"/>
            </a:pPr>
            <a:r>
              <a:rPr lang="es-HN" dirty="0"/>
              <a:t>Inicio de clases del 1 de noviembre al 31 de enero</a:t>
            </a:r>
          </a:p>
        </p:txBody>
      </p:sp>
    </p:spTree>
    <p:extLst>
      <p:ext uri="{BB962C8B-B14F-4D97-AF65-F5344CB8AC3E}">
        <p14:creationId xmlns:p14="http://schemas.microsoft.com/office/powerpoint/2010/main" val="14075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BBD04-DF22-4D38-9E06-362B1CED3238}"/>
              </a:ext>
            </a:extLst>
          </p:cNvPr>
          <p:cNvSpPr>
            <a:spLocks noGrp="1"/>
          </p:cNvSpPr>
          <p:nvPr>
            <p:ph type="title"/>
          </p:nvPr>
        </p:nvSpPr>
        <p:spPr>
          <a:xfrm>
            <a:off x="582471" y="181196"/>
            <a:ext cx="10364451" cy="627188"/>
          </a:xfrm>
        </p:spPr>
        <p:txBody>
          <a:bodyPr/>
          <a:lstStyle/>
          <a:p>
            <a:r>
              <a:rPr lang="es-HN" dirty="0"/>
              <a:t>Horario de clases</a:t>
            </a:r>
          </a:p>
        </p:txBody>
      </p:sp>
      <p:graphicFrame>
        <p:nvGraphicFramePr>
          <p:cNvPr id="4" name="Marcador de contenido 3">
            <a:extLst>
              <a:ext uri="{FF2B5EF4-FFF2-40B4-BE49-F238E27FC236}">
                <a16:creationId xmlns:a16="http://schemas.microsoft.com/office/drawing/2014/main" id="{A2EA3576-3798-421D-BCFA-65C8299930B7}"/>
              </a:ext>
            </a:extLst>
          </p:cNvPr>
          <p:cNvGraphicFramePr>
            <a:graphicFrameLocks noGrp="1"/>
          </p:cNvGraphicFramePr>
          <p:nvPr>
            <p:ph sz="quarter" idx="13"/>
            <p:extLst>
              <p:ext uri="{D42A27DB-BD31-4B8C-83A1-F6EECF244321}">
                <p14:modId xmlns:p14="http://schemas.microsoft.com/office/powerpoint/2010/main" val="2592652290"/>
              </p:ext>
            </p:extLst>
          </p:nvPr>
        </p:nvGraphicFramePr>
        <p:xfrm>
          <a:off x="2252870" y="1280284"/>
          <a:ext cx="7070660" cy="4820920"/>
        </p:xfrm>
        <a:graphic>
          <a:graphicData uri="http://schemas.openxmlformats.org/drawingml/2006/table">
            <a:tbl>
              <a:tblPr firstRow="1" bandRow="1">
                <a:tableStyleId>{5C22544A-7EE6-4342-B048-85BDC9FD1C3A}</a:tableStyleId>
              </a:tblPr>
              <a:tblGrid>
                <a:gridCol w="1849303">
                  <a:extLst>
                    <a:ext uri="{9D8B030D-6E8A-4147-A177-3AD203B41FA5}">
                      <a16:colId xmlns:a16="http://schemas.microsoft.com/office/drawing/2014/main" val="2214942828"/>
                    </a:ext>
                  </a:extLst>
                </a:gridCol>
                <a:gridCol w="2676939">
                  <a:extLst>
                    <a:ext uri="{9D8B030D-6E8A-4147-A177-3AD203B41FA5}">
                      <a16:colId xmlns:a16="http://schemas.microsoft.com/office/drawing/2014/main" val="255760422"/>
                    </a:ext>
                  </a:extLst>
                </a:gridCol>
                <a:gridCol w="2544418">
                  <a:extLst>
                    <a:ext uri="{9D8B030D-6E8A-4147-A177-3AD203B41FA5}">
                      <a16:colId xmlns:a16="http://schemas.microsoft.com/office/drawing/2014/main" val="2046435810"/>
                    </a:ext>
                  </a:extLst>
                </a:gridCol>
              </a:tblGrid>
              <a:tr h="370840">
                <a:tc>
                  <a:txBody>
                    <a:bodyPr/>
                    <a:lstStyle/>
                    <a:p>
                      <a:r>
                        <a:rPr lang="es-HN" dirty="0"/>
                        <a:t>HORA DE INICIO</a:t>
                      </a:r>
                    </a:p>
                  </a:txBody>
                  <a:tcPr/>
                </a:tc>
                <a:tc>
                  <a:txBody>
                    <a:bodyPr/>
                    <a:lstStyle/>
                    <a:p>
                      <a:r>
                        <a:rPr lang="es-HN" dirty="0"/>
                        <a:t>HORA DE FINALIZACION</a:t>
                      </a:r>
                    </a:p>
                  </a:txBody>
                  <a:tcPr/>
                </a:tc>
                <a:tc>
                  <a:txBody>
                    <a:bodyPr/>
                    <a:lstStyle/>
                    <a:p>
                      <a:r>
                        <a:rPr lang="es-HN" dirty="0"/>
                        <a:t>ESPACIO EDUCATIVO</a:t>
                      </a:r>
                    </a:p>
                  </a:txBody>
                  <a:tcPr/>
                </a:tc>
                <a:extLst>
                  <a:ext uri="{0D108BD9-81ED-4DB2-BD59-A6C34878D82A}">
                    <a16:rowId xmlns:a16="http://schemas.microsoft.com/office/drawing/2014/main" val="3002323514"/>
                  </a:ext>
                </a:extLst>
              </a:tr>
              <a:tr h="370840">
                <a:tc>
                  <a:txBody>
                    <a:bodyPr/>
                    <a:lstStyle/>
                    <a:p>
                      <a:r>
                        <a:rPr lang="es-HN" dirty="0"/>
                        <a:t>7:00 a.m.</a:t>
                      </a:r>
                    </a:p>
                  </a:txBody>
                  <a:tcPr/>
                </a:tc>
                <a:tc>
                  <a:txBody>
                    <a:bodyPr/>
                    <a:lstStyle/>
                    <a:p>
                      <a:r>
                        <a:rPr lang="es-HN" dirty="0"/>
                        <a:t>7:45 a.m.</a:t>
                      </a:r>
                    </a:p>
                  </a:txBody>
                  <a:tcPr/>
                </a:tc>
                <a:tc>
                  <a:txBody>
                    <a:bodyPr/>
                    <a:lstStyle/>
                    <a:p>
                      <a:r>
                        <a:rPr lang="es-HN" dirty="0"/>
                        <a:t>Asignatura 1</a:t>
                      </a:r>
                    </a:p>
                  </a:txBody>
                  <a:tcPr/>
                </a:tc>
                <a:extLst>
                  <a:ext uri="{0D108BD9-81ED-4DB2-BD59-A6C34878D82A}">
                    <a16:rowId xmlns:a16="http://schemas.microsoft.com/office/drawing/2014/main" val="452415808"/>
                  </a:ext>
                </a:extLst>
              </a:tr>
              <a:tr h="370840">
                <a:tc>
                  <a:txBody>
                    <a:bodyPr/>
                    <a:lstStyle/>
                    <a:p>
                      <a:r>
                        <a:rPr lang="es-HN" dirty="0"/>
                        <a:t>7:45 a.m.</a:t>
                      </a:r>
                    </a:p>
                  </a:txBody>
                  <a:tcPr/>
                </a:tc>
                <a:tc>
                  <a:txBody>
                    <a:bodyPr/>
                    <a:lstStyle/>
                    <a:p>
                      <a:r>
                        <a:rPr lang="es-HN" dirty="0"/>
                        <a:t>8:30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2</a:t>
                      </a:r>
                    </a:p>
                  </a:txBody>
                  <a:tcPr/>
                </a:tc>
                <a:extLst>
                  <a:ext uri="{0D108BD9-81ED-4DB2-BD59-A6C34878D82A}">
                    <a16:rowId xmlns:a16="http://schemas.microsoft.com/office/drawing/2014/main" val="4171139710"/>
                  </a:ext>
                </a:extLst>
              </a:tr>
              <a:tr h="370840">
                <a:tc>
                  <a:txBody>
                    <a:bodyPr/>
                    <a:lstStyle/>
                    <a:p>
                      <a:r>
                        <a:rPr lang="es-HN" dirty="0"/>
                        <a:t>8:30 a.m.</a:t>
                      </a:r>
                    </a:p>
                  </a:txBody>
                  <a:tcPr/>
                </a:tc>
                <a:tc>
                  <a:txBody>
                    <a:bodyPr/>
                    <a:lstStyle/>
                    <a:p>
                      <a:r>
                        <a:rPr lang="es-HN" dirty="0"/>
                        <a:t>9:15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3</a:t>
                      </a:r>
                    </a:p>
                  </a:txBody>
                  <a:tcPr/>
                </a:tc>
                <a:extLst>
                  <a:ext uri="{0D108BD9-81ED-4DB2-BD59-A6C34878D82A}">
                    <a16:rowId xmlns:a16="http://schemas.microsoft.com/office/drawing/2014/main" val="1368591598"/>
                  </a:ext>
                </a:extLst>
              </a:tr>
              <a:tr h="370840">
                <a:tc>
                  <a:txBody>
                    <a:bodyPr/>
                    <a:lstStyle/>
                    <a:p>
                      <a:r>
                        <a:rPr lang="es-HN" dirty="0"/>
                        <a:t>9:15 a.m.</a:t>
                      </a:r>
                    </a:p>
                  </a:txBody>
                  <a:tcPr/>
                </a:tc>
                <a:tc>
                  <a:txBody>
                    <a:bodyPr/>
                    <a:lstStyle/>
                    <a:p>
                      <a:r>
                        <a:rPr lang="es-HN" dirty="0"/>
                        <a:t>10:00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4</a:t>
                      </a:r>
                    </a:p>
                  </a:txBody>
                  <a:tcPr/>
                </a:tc>
                <a:extLst>
                  <a:ext uri="{0D108BD9-81ED-4DB2-BD59-A6C34878D82A}">
                    <a16:rowId xmlns:a16="http://schemas.microsoft.com/office/drawing/2014/main" val="1760627409"/>
                  </a:ext>
                </a:extLst>
              </a:tr>
              <a:tr h="370840">
                <a:tc>
                  <a:txBody>
                    <a:bodyPr/>
                    <a:lstStyle/>
                    <a:p>
                      <a:r>
                        <a:rPr lang="es-HN" dirty="0"/>
                        <a:t>10:00 a.m.</a:t>
                      </a:r>
                    </a:p>
                  </a:txBody>
                  <a:tcPr/>
                </a:tc>
                <a:tc>
                  <a:txBody>
                    <a:bodyPr/>
                    <a:lstStyle/>
                    <a:p>
                      <a:r>
                        <a:rPr lang="es-HN" dirty="0"/>
                        <a:t>10:20 a.m.</a:t>
                      </a:r>
                    </a:p>
                  </a:txBody>
                  <a:tcPr/>
                </a:tc>
                <a:tc>
                  <a:txBody>
                    <a:bodyPr/>
                    <a:lstStyle/>
                    <a:p>
                      <a:r>
                        <a:rPr lang="es-HN" dirty="0"/>
                        <a:t>Receso A</a:t>
                      </a:r>
                    </a:p>
                  </a:txBody>
                  <a:tcPr/>
                </a:tc>
                <a:extLst>
                  <a:ext uri="{0D108BD9-81ED-4DB2-BD59-A6C34878D82A}">
                    <a16:rowId xmlns:a16="http://schemas.microsoft.com/office/drawing/2014/main" val="3385773414"/>
                  </a:ext>
                </a:extLst>
              </a:tr>
              <a:tr h="370840">
                <a:tc>
                  <a:txBody>
                    <a:bodyPr/>
                    <a:lstStyle/>
                    <a:p>
                      <a:r>
                        <a:rPr lang="es-HN" dirty="0"/>
                        <a:t>10:20 a.m.</a:t>
                      </a:r>
                    </a:p>
                  </a:txBody>
                  <a:tcPr/>
                </a:tc>
                <a:tc>
                  <a:txBody>
                    <a:bodyPr/>
                    <a:lstStyle/>
                    <a:p>
                      <a:r>
                        <a:rPr lang="es-HN" dirty="0"/>
                        <a:t>11:05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5</a:t>
                      </a:r>
                    </a:p>
                  </a:txBody>
                  <a:tcPr/>
                </a:tc>
                <a:extLst>
                  <a:ext uri="{0D108BD9-81ED-4DB2-BD59-A6C34878D82A}">
                    <a16:rowId xmlns:a16="http://schemas.microsoft.com/office/drawing/2014/main" val="1415778045"/>
                  </a:ext>
                </a:extLst>
              </a:tr>
              <a:tr h="370840">
                <a:tc>
                  <a:txBody>
                    <a:bodyPr/>
                    <a:lstStyle/>
                    <a:p>
                      <a:r>
                        <a:rPr lang="es-HN" dirty="0"/>
                        <a:t>11:05 a.m.</a:t>
                      </a:r>
                    </a:p>
                  </a:txBody>
                  <a:tcPr/>
                </a:tc>
                <a:tc>
                  <a:txBody>
                    <a:bodyPr/>
                    <a:lstStyle/>
                    <a:p>
                      <a:r>
                        <a:rPr lang="es-HN" dirty="0"/>
                        <a:t>11:50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6</a:t>
                      </a:r>
                    </a:p>
                  </a:txBody>
                  <a:tcPr/>
                </a:tc>
                <a:extLst>
                  <a:ext uri="{0D108BD9-81ED-4DB2-BD59-A6C34878D82A}">
                    <a16:rowId xmlns:a16="http://schemas.microsoft.com/office/drawing/2014/main" val="1574121976"/>
                  </a:ext>
                </a:extLst>
              </a:tr>
              <a:tr h="370840">
                <a:tc>
                  <a:txBody>
                    <a:bodyPr/>
                    <a:lstStyle/>
                    <a:p>
                      <a:r>
                        <a:rPr lang="es-HN" dirty="0"/>
                        <a:t>11:50 m.</a:t>
                      </a:r>
                    </a:p>
                  </a:txBody>
                  <a:tcPr/>
                </a:tc>
                <a:tc>
                  <a:txBody>
                    <a:bodyPr/>
                    <a:lstStyle/>
                    <a:p>
                      <a:r>
                        <a:rPr lang="es-HN" dirty="0"/>
                        <a:t>12:35.m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7</a:t>
                      </a:r>
                    </a:p>
                  </a:txBody>
                  <a:tcPr/>
                </a:tc>
                <a:extLst>
                  <a:ext uri="{0D108BD9-81ED-4DB2-BD59-A6C34878D82A}">
                    <a16:rowId xmlns:a16="http://schemas.microsoft.com/office/drawing/2014/main" val="2173165193"/>
                  </a:ext>
                </a:extLst>
              </a:tr>
              <a:tr h="370840">
                <a:tc>
                  <a:txBody>
                    <a:bodyPr/>
                    <a:lstStyle/>
                    <a:p>
                      <a:r>
                        <a:rPr lang="es-HN" dirty="0"/>
                        <a:t>12:35 m.</a:t>
                      </a:r>
                    </a:p>
                  </a:txBody>
                  <a:tcPr/>
                </a:tc>
                <a:tc>
                  <a:txBody>
                    <a:bodyPr/>
                    <a:lstStyle/>
                    <a:p>
                      <a:r>
                        <a:rPr lang="es-HN" dirty="0"/>
                        <a:t>12:45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Receso B</a:t>
                      </a:r>
                    </a:p>
                  </a:txBody>
                  <a:tcPr/>
                </a:tc>
                <a:extLst>
                  <a:ext uri="{0D108BD9-81ED-4DB2-BD59-A6C34878D82A}">
                    <a16:rowId xmlns:a16="http://schemas.microsoft.com/office/drawing/2014/main" val="2065890436"/>
                  </a:ext>
                </a:extLst>
              </a:tr>
              <a:tr h="370840">
                <a:tc>
                  <a:txBody>
                    <a:bodyPr/>
                    <a:lstStyle/>
                    <a:p>
                      <a:r>
                        <a:rPr lang="es-HN" dirty="0"/>
                        <a:t>12:45 m.</a:t>
                      </a:r>
                    </a:p>
                  </a:txBody>
                  <a:tcPr/>
                </a:tc>
                <a:tc>
                  <a:txBody>
                    <a:bodyPr/>
                    <a:lstStyle/>
                    <a:p>
                      <a:r>
                        <a:rPr lang="es-HN" dirty="0"/>
                        <a:t>1:30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8</a:t>
                      </a:r>
                    </a:p>
                  </a:txBody>
                  <a:tcPr/>
                </a:tc>
                <a:extLst>
                  <a:ext uri="{0D108BD9-81ED-4DB2-BD59-A6C34878D82A}">
                    <a16:rowId xmlns:a16="http://schemas.microsoft.com/office/drawing/2014/main" val="1998807523"/>
                  </a:ext>
                </a:extLst>
              </a:tr>
              <a:tr h="370840">
                <a:tc>
                  <a:txBody>
                    <a:bodyPr/>
                    <a:lstStyle/>
                    <a:p>
                      <a:r>
                        <a:rPr lang="es-HN" dirty="0"/>
                        <a:t>1:30 a.m.</a:t>
                      </a:r>
                    </a:p>
                  </a:txBody>
                  <a:tcPr/>
                </a:tc>
                <a:tc>
                  <a:txBody>
                    <a:bodyPr/>
                    <a:lstStyle/>
                    <a:p>
                      <a:r>
                        <a:rPr lang="es-HN" dirty="0"/>
                        <a:t>2:15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9</a:t>
                      </a:r>
                    </a:p>
                  </a:txBody>
                  <a:tcPr/>
                </a:tc>
                <a:extLst>
                  <a:ext uri="{0D108BD9-81ED-4DB2-BD59-A6C34878D82A}">
                    <a16:rowId xmlns:a16="http://schemas.microsoft.com/office/drawing/2014/main" val="3160708919"/>
                  </a:ext>
                </a:extLst>
              </a:tr>
              <a:tr h="370840">
                <a:tc>
                  <a:txBody>
                    <a:bodyPr/>
                    <a:lstStyle/>
                    <a:p>
                      <a:r>
                        <a:rPr lang="es-HN" dirty="0"/>
                        <a:t>2:15 a.m.</a:t>
                      </a:r>
                    </a:p>
                  </a:txBody>
                  <a:tcPr/>
                </a:tc>
                <a:tc>
                  <a:txBody>
                    <a:bodyPr/>
                    <a:lstStyle/>
                    <a:p>
                      <a:r>
                        <a:rPr lang="es-HN" dirty="0"/>
                        <a:t>3:00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HN" sz="1800" b="0" i="0" u="none" strike="noStrike" kern="1200" cap="none" spc="0" normalizeH="0" baseline="0" noProof="0" dirty="0">
                          <a:ln>
                            <a:noFill/>
                          </a:ln>
                          <a:solidFill>
                            <a:prstClr val="black"/>
                          </a:solidFill>
                          <a:effectLst/>
                          <a:uLnTx/>
                          <a:uFillTx/>
                          <a:latin typeface="+mn-lt"/>
                          <a:ea typeface="+mn-ea"/>
                          <a:cs typeface="+mn-cs"/>
                        </a:rPr>
                        <a:t>Asignatura 10</a:t>
                      </a:r>
                    </a:p>
                  </a:txBody>
                  <a:tcPr/>
                </a:tc>
                <a:extLst>
                  <a:ext uri="{0D108BD9-81ED-4DB2-BD59-A6C34878D82A}">
                    <a16:rowId xmlns:a16="http://schemas.microsoft.com/office/drawing/2014/main" val="4096080605"/>
                  </a:ext>
                </a:extLst>
              </a:tr>
            </a:tbl>
          </a:graphicData>
        </a:graphic>
      </p:graphicFrame>
    </p:spTree>
    <p:extLst>
      <p:ext uri="{BB962C8B-B14F-4D97-AF65-F5344CB8AC3E}">
        <p14:creationId xmlns:p14="http://schemas.microsoft.com/office/powerpoint/2010/main" val="408534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DB4E4-D037-4271-9A71-B401CB43601B}"/>
              </a:ext>
            </a:extLst>
          </p:cNvPr>
          <p:cNvSpPr>
            <a:spLocks noGrp="1"/>
          </p:cNvSpPr>
          <p:nvPr>
            <p:ph type="title"/>
          </p:nvPr>
        </p:nvSpPr>
        <p:spPr/>
        <p:txBody>
          <a:bodyPr/>
          <a:lstStyle/>
          <a:p>
            <a:r>
              <a:rPr lang="es-HN" dirty="0"/>
              <a:t>Periodos de funcionamiento </a:t>
            </a:r>
          </a:p>
        </p:txBody>
      </p:sp>
      <p:sp>
        <p:nvSpPr>
          <p:cNvPr id="3" name="Marcador de contenido 2">
            <a:extLst>
              <a:ext uri="{FF2B5EF4-FFF2-40B4-BE49-F238E27FC236}">
                <a16:creationId xmlns:a16="http://schemas.microsoft.com/office/drawing/2014/main" id="{A3EA70C5-8B5A-461E-874F-B18A512A38A3}"/>
              </a:ext>
            </a:extLst>
          </p:cNvPr>
          <p:cNvSpPr>
            <a:spLocks noGrp="1"/>
          </p:cNvSpPr>
          <p:nvPr>
            <p:ph sz="quarter" idx="13"/>
          </p:nvPr>
        </p:nvSpPr>
        <p:spPr/>
        <p:txBody>
          <a:bodyPr/>
          <a:lstStyle/>
          <a:p>
            <a:r>
              <a:rPr lang="es-HN" dirty="0"/>
              <a:t>2014-2015</a:t>
            </a:r>
          </a:p>
          <a:p>
            <a:r>
              <a:rPr lang="es-HN" dirty="0"/>
              <a:t>2015-2016</a:t>
            </a:r>
          </a:p>
          <a:p>
            <a:r>
              <a:rPr lang="es-HN" dirty="0"/>
              <a:t>2016-2017</a:t>
            </a:r>
          </a:p>
          <a:p>
            <a:r>
              <a:rPr lang="es-HN" dirty="0"/>
              <a:t>2017-2018</a:t>
            </a:r>
          </a:p>
          <a:p>
            <a:r>
              <a:rPr lang="es-HN" dirty="0"/>
              <a:t>2018-2019</a:t>
            </a:r>
          </a:p>
        </p:txBody>
      </p:sp>
    </p:spTree>
    <p:extLst>
      <p:ext uri="{BB962C8B-B14F-4D97-AF65-F5344CB8AC3E}">
        <p14:creationId xmlns:p14="http://schemas.microsoft.com/office/powerpoint/2010/main" val="162789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DF5AA-42E7-4D16-B3B5-3ABC863EC098}"/>
              </a:ext>
            </a:extLst>
          </p:cNvPr>
          <p:cNvSpPr>
            <a:spLocks noGrp="1"/>
          </p:cNvSpPr>
          <p:nvPr>
            <p:ph type="title"/>
          </p:nvPr>
        </p:nvSpPr>
        <p:spPr/>
        <p:txBody>
          <a:bodyPr/>
          <a:lstStyle/>
          <a:p>
            <a:r>
              <a:rPr lang="es-HN" dirty="0"/>
              <a:t>TPA PERIODO 2018-2019</a:t>
            </a:r>
          </a:p>
        </p:txBody>
      </p:sp>
      <p:sp>
        <p:nvSpPr>
          <p:cNvPr id="3" name="Marcador de contenido 2">
            <a:extLst>
              <a:ext uri="{FF2B5EF4-FFF2-40B4-BE49-F238E27FC236}">
                <a16:creationId xmlns:a16="http://schemas.microsoft.com/office/drawing/2014/main" id="{954BE2ED-7EDD-45B9-A2D9-19C7313EA7CD}"/>
              </a:ext>
            </a:extLst>
          </p:cNvPr>
          <p:cNvSpPr>
            <a:spLocks noGrp="1"/>
          </p:cNvSpPr>
          <p:nvPr>
            <p:ph sz="quarter" idx="13"/>
          </p:nvPr>
        </p:nvSpPr>
        <p:spPr/>
        <p:txBody>
          <a:bodyPr/>
          <a:lstStyle/>
          <a:p>
            <a:r>
              <a:rPr lang="es-HN" dirty="0"/>
              <a:t>I semestre se autorizo la apertura de  4 sedes en el departamento detalladas a continuación:</a:t>
            </a:r>
          </a:p>
          <a:p>
            <a:pPr marL="457200" indent="-457200">
              <a:buFont typeface="+mj-lt"/>
              <a:buAutoNum type="arabicPeriod"/>
            </a:pPr>
            <a:r>
              <a:rPr lang="es-HN" dirty="0"/>
              <a:t>En el instituto Dr. Marco Aurelio soto, Goascoran.</a:t>
            </a:r>
          </a:p>
          <a:p>
            <a:pPr marL="457200" indent="-457200">
              <a:buFont typeface="+mj-lt"/>
              <a:buAutoNum type="arabicPeriod"/>
            </a:pPr>
            <a:r>
              <a:rPr lang="es-HN" dirty="0"/>
              <a:t>En el instituto técnico contable John f. Kennedy, Langue.</a:t>
            </a:r>
          </a:p>
          <a:p>
            <a:pPr marL="457200" indent="-457200">
              <a:buFont typeface="+mj-lt"/>
              <a:buAutoNum type="arabicPeriod"/>
            </a:pPr>
            <a:r>
              <a:rPr lang="es-HN" dirty="0"/>
              <a:t>En el instituto técnico departamental Terencio sierra.</a:t>
            </a:r>
          </a:p>
          <a:p>
            <a:pPr marL="457200" indent="-457200">
              <a:buFont typeface="+mj-lt"/>
              <a:buAutoNum type="arabicPeriod"/>
            </a:pPr>
            <a:r>
              <a:rPr lang="es-HN" dirty="0"/>
              <a:t>En el instituto Felipe enrique Augustinus</a:t>
            </a:r>
          </a:p>
          <a:p>
            <a:endParaRPr lang="es-HN" dirty="0"/>
          </a:p>
        </p:txBody>
      </p:sp>
    </p:spTree>
    <p:extLst>
      <p:ext uri="{BB962C8B-B14F-4D97-AF65-F5344CB8AC3E}">
        <p14:creationId xmlns:p14="http://schemas.microsoft.com/office/powerpoint/2010/main" val="421861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8D5D6-1BDC-44A5-87CC-D54D73C88F32}"/>
              </a:ext>
            </a:extLst>
          </p:cNvPr>
          <p:cNvSpPr>
            <a:spLocks noGrp="1"/>
          </p:cNvSpPr>
          <p:nvPr>
            <p:ph type="title"/>
          </p:nvPr>
        </p:nvSpPr>
        <p:spPr/>
        <p:txBody>
          <a:bodyPr/>
          <a:lstStyle/>
          <a:p>
            <a:r>
              <a:rPr lang="es-HN" dirty="0"/>
              <a:t>Logros obtenidos en el primer semestre</a:t>
            </a:r>
          </a:p>
        </p:txBody>
      </p:sp>
      <p:graphicFrame>
        <p:nvGraphicFramePr>
          <p:cNvPr id="4" name="Marcador de contenido 3">
            <a:extLst>
              <a:ext uri="{FF2B5EF4-FFF2-40B4-BE49-F238E27FC236}">
                <a16:creationId xmlns:a16="http://schemas.microsoft.com/office/drawing/2014/main" id="{7ECEDDB5-2208-4DC8-9062-24269432D06A}"/>
              </a:ext>
            </a:extLst>
          </p:cNvPr>
          <p:cNvGraphicFramePr>
            <a:graphicFrameLocks noGrp="1"/>
          </p:cNvGraphicFramePr>
          <p:nvPr>
            <p:ph sz="quarter" idx="13"/>
            <p:extLst>
              <p:ext uri="{D42A27DB-BD31-4B8C-83A1-F6EECF244321}">
                <p14:modId xmlns:p14="http://schemas.microsoft.com/office/powerpoint/2010/main" val="2056610872"/>
              </p:ext>
            </p:extLst>
          </p:nvPr>
        </p:nvGraphicFramePr>
        <p:xfrm>
          <a:off x="463826" y="1855305"/>
          <a:ext cx="11025811" cy="3807331"/>
        </p:xfrm>
        <a:graphic>
          <a:graphicData uri="http://schemas.openxmlformats.org/drawingml/2006/table">
            <a:tbl>
              <a:tblPr firstRow="1" firstCol="1" bandRow="1">
                <a:tableStyleId>{5C22544A-7EE6-4342-B048-85BDC9FD1C3A}</a:tableStyleId>
              </a:tblPr>
              <a:tblGrid>
                <a:gridCol w="424070">
                  <a:extLst>
                    <a:ext uri="{9D8B030D-6E8A-4147-A177-3AD203B41FA5}">
                      <a16:colId xmlns:a16="http://schemas.microsoft.com/office/drawing/2014/main" val="1253952775"/>
                    </a:ext>
                  </a:extLst>
                </a:gridCol>
                <a:gridCol w="2345634">
                  <a:extLst>
                    <a:ext uri="{9D8B030D-6E8A-4147-A177-3AD203B41FA5}">
                      <a16:colId xmlns:a16="http://schemas.microsoft.com/office/drawing/2014/main" val="801401657"/>
                    </a:ext>
                  </a:extLst>
                </a:gridCol>
                <a:gridCol w="1590208">
                  <a:extLst>
                    <a:ext uri="{9D8B030D-6E8A-4147-A177-3AD203B41FA5}">
                      <a16:colId xmlns:a16="http://schemas.microsoft.com/office/drawing/2014/main" val="844522445"/>
                    </a:ext>
                  </a:extLst>
                </a:gridCol>
                <a:gridCol w="1313088">
                  <a:extLst>
                    <a:ext uri="{9D8B030D-6E8A-4147-A177-3AD203B41FA5}">
                      <a16:colId xmlns:a16="http://schemas.microsoft.com/office/drawing/2014/main" val="3846125689"/>
                    </a:ext>
                  </a:extLst>
                </a:gridCol>
                <a:gridCol w="1313088">
                  <a:extLst>
                    <a:ext uri="{9D8B030D-6E8A-4147-A177-3AD203B41FA5}">
                      <a16:colId xmlns:a16="http://schemas.microsoft.com/office/drawing/2014/main" val="1285197636"/>
                    </a:ext>
                  </a:extLst>
                </a:gridCol>
                <a:gridCol w="1313088">
                  <a:extLst>
                    <a:ext uri="{9D8B030D-6E8A-4147-A177-3AD203B41FA5}">
                      <a16:colId xmlns:a16="http://schemas.microsoft.com/office/drawing/2014/main" val="1252598202"/>
                    </a:ext>
                  </a:extLst>
                </a:gridCol>
                <a:gridCol w="1413547">
                  <a:extLst>
                    <a:ext uri="{9D8B030D-6E8A-4147-A177-3AD203B41FA5}">
                      <a16:colId xmlns:a16="http://schemas.microsoft.com/office/drawing/2014/main" val="725357030"/>
                    </a:ext>
                  </a:extLst>
                </a:gridCol>
                <a:gridCol w="1313088">
                  <a:extLst>
                    <a:ext uri="{9D8B030D-6E8A-4147-A177-3AD203B41FA5}">
                      <a16:colId xmlns:a16="http://schemas.microsoft.com/office/drawing/2014/main" val="550644704"/>
                    </a:ext>
                  </a:extLst>
                </a:gridCol>
              </a:tblGrid>
              <a:tr h="530086">
                <a:tc>
                  <a:txBody>
                    <a:bodyPr/>
                    <a:lstStyle/>
                    <a:p>
                      <a:pPr algn="ctr">
                        <a:lnSpc>
                          <a:spcPct val="115000"/>
                        </a:lnSpc>
                        <a:spcAft>
                          <a:spcPts val="0"/>
                        </a:spcAft>
                      </a:pPr>
                      <a:r>
                        <a:rPr lang="es-HN" sz="1600" dirty="0">
                          <a:effectLst/>
                        </a:rPr>
                        <a:t>N°</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INSTITUCION</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UBICACION</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MATRICULA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EVALUADOS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HN" sz="1600" dirty="0">
                          <a:effectLst/>
                        </a:rPr>
                        <a:t>APROBADOS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REPROBADOS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1600" dirty="0">
                          <a:effectLst/>
                        </a:rPr>
                        <a:t>DESERTORES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9133342"/>
                  </a:ext>
                </a:extLst>
              </a:tr>
              <a:tr h="548389">
                <a:tc>
                  <a:txBody>
                    <a:bodyPr/>
                    <a:lstStyle/>
                    <a:p>
                      <a:pPr algn="ctr">
                        <a:lnSpc>
                          <a:spcPct val="115000"/>
                        </a:lnSpc>
                        <a:spcAft>
                          <a:spcPts val="0"/>
                        </a:spcAft>
                      </a:pPr>
                      <a:r>
                        <a:rPr lang="es-HN" sz="2400">
                          <a:effectLst/>
                        </a:rPr>
                        <a:t>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dirty="0">
                          <a:effectLst/>
                        </a:rPr>
                        <a:t>Dr. Marco Aurelio Soto</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Goascoran</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198385"/>
                  </a:ext>
                </a:extLst>
              </a:tr>
              <a:tr h="548389">
                <a:tc>
                  <a:txBody>
                    <a:bodyPr/>
                    <a:lstStyle/>
                    <a:p>
                      <a:pPr algn="ctr">
                        <a:lnSpc>
                          <a:spcPct val="115000"/>
                        </a:lnSpc>
                        <a:spcAft>
                          <a:spcPts val="0"/>
                        </a:spcAft>
                      </a:pPr>
                      <a:r>
                        <a:rPr lang="es-HN" sz="2400">
                          <a:effectLst/>
                        </a:rPr>
                        <a:t>2-</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John F. Kennedy</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Langue</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9</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156340"/>
                  </a:ext>
                </a:extLst>
              </a:tr>
              <a:tr h="548389">
                <a:tc>
                  <a:txBody>
                    <a:bodyPr/>
                    <a:lstStyle/>
                    <a:p>
                      <a:pPr algn="ctr">
                        <a:lnSpc>
                          <a:spcPct val="115000"/>
                        </a:lnSpc>
                        <a:spcAft>
                          <a:spcPts val="0"/>
                        </a:spcAft>
                      </a:pPr>
                      <a:r>
                        <a:rPr lang="es-HN" sz="2400">
                          <a:effectLst/>
                        </a:rPr>
                        <a:t>3-</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Terencio Sierra</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Nacaome</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21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20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523282"/>
                  </a:ext>
                </a:extLst>
              </a:tr>
              <a:tr h="548389">
                <a:tc>
                  <a:txBody>
                    <a:bodyPr/>
                    <a:lstStyle/>
                    <a:p>
                      <a:pPr algn="ctr">
                        <a:lnSpc>
                          <a:spcPct val="115000"/>
                        </a:lnSpc>
                        <a:spcAft>
                          <a:spcPts val="0"/>
                        </a:spcAft>
                      </a:pPr>
                      <a:r>
                        <a:rPr lang="es-HN" sz="2400">
                          <a:effectLst/>
                        </a:rPr>
                        <a:t>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Felipe Enrique Augustinus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San Lorenzo</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dirty="0">
                          <a:effectLst/>
                        </a:rPr>
                        <a:t>45</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45</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37</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8</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935065"/>
                  </a:ext>
                </a:extLst>
              </a:tr>
              <a:tr h="548389">
                <a:tc>
                  <a:txBody>
                    <a:bodyPr/>
                    <a:lstStyle/>
                    <a:p>
                      <a:pPr algn="ctr">
                        <a:lnSpc>
                          <a:spcPct val="115000"/>
                        </a:lnSpc>
                        <a:spcAft>
                          <a:spcPts val="0"/>
                        </a:spcAft>
                      </a:pPr>
                      <a:r>
                        <a:rPr lang="es-HN" sz="2400">
                          <a:effectLst/>
                        </a:rPr>
                        <a:t> </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Total</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87</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85</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66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a:effectLst/>
                        </a:rPr>
                        <a:t>19</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HN" sz="2400" dirty="0">
                          <a:effectLst/>
                        </a:rPr>
                        <a:t>2</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9457466"/>
                  </a:ext>
                </a:extLst>
              </a:tr>
            </a:tbl>
          </a:graphicData>
        </a:graphic>
      </p:graphicFrame>
    </p:spTree>
    <p:extLst>
      <p:ext uri="{BB962C8B-B14F-4D97-AF65-F5344CB8AC3E}">
        <p14:creationId xmlns:p14="http://schemas.microsoft.com/office/powerpoint/2010/main" val="3000977474"/>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547</TotalTime>
  <Words>907</Words>
  <Application>Microsoft Office PowerPoint</Application>
  <PresentationFormat>Panorámica</PresentationFormat>
  <Paragraphs>229</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Bodoni MT Black</vt:lpstr>
      <vt:lpstr>Calibri</vt:lpstr>
      <vt:lpstr>Garamond</vt:lpstr>
      <vt:lpstr>Times New Roman</vt:lpstr>
      <vt:lpstr>Tw Cen MT</vt:lpstr>
      <vt:lpstr>Verdana</vt:lpstr>
      <vt:lpstr>Wingdings</vt:lpstr>
      <vt:lpstr>Gota</vt:lpstr>
      <vt:lpstr>BIENVENIDOS(AS) I EVENTO DE RENDICION DE CUENTAS TPA</vt:lpstr>
      <vt:lpstr>TODOS PODEMOS AVANZAR(TPA)</vt:lpstr>
      <vt:lpstr>¿Por qué SURGE EL TPA?</vt:lpstr>
      <vt:lpstr>¿Qué es el tpa?</vt:lpstr>
      <vt:lpstr>Periodo de duración del tpa</vt:lpstr>
      <vt:lpstr>Horario de clases</vt:lpstr>
      <vt:lpstr>Periodos de funcionamiento </vt:lpstr>
      <vt:lpstr>TPA PERIODO 2018-2019</vt:lpstr>
      <vt:lpstr>Logros obtenidos en el primer semestre</vt:lpstr>
      <vt:lpstr>Presupuesto del i semestre 2018</vt:lpstr>
      <vt:lpstr>Logros obtenidos en el segundo semestre TPA</vt:lpstr>
      <vt:lpstr>Logros de la escuela vacacional</vt:lpstr>
      <vt:lpstr>Presupuesto del iI semestre 2018-2019</vt:lpstr>
      <vt:lpstr>Presentación de PowerPoint</vt:lpstr>
      <vt:lpstr>Presentación de PowerPoint</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BIENVENIDOS(AS) I EVENTO DE RENDICION DE CUENTAS</dc:title>
  <dc:creator>Usuario</dc:creator>
  <cp:lastModifiedBy>Usuario</cp:lastModifiedBy>
  <cp:revision>31</cp:revision>
  <dcterms:created xsi:type="dcterms:W3CDTF">2019-03-25T02:46:08Z</dcterms:created>
  <dcterms:modified xsi:type="dcterms:W3CDTF">2019-03-26T07:12:29Z</dcterms:modified>
</cp:coreProperties>
</file>