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9144000" cy="6858000" type="screen4x3"/>
  <p:notesSz cx="6858000" cy="9144000"/>
  <p:defaultTextStyle>
    <a:defPPr>
      <a:defRPr lang="es-H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608" autoAdjust="0"/>
  </p:normalViewPr>
  <p:slideViewPr>
    <p:cSldViewPr>
      <p:cViewPr varScale="1">
        <p:scale>
          <a:sx n="66" d="100"/>
          <a:sy n="66" d="100"/>
        </p:scale>
        <p:origin x="150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000D0D0-1F4F-42B3-B0F4-729E0C57369B}" type="datetimeFigureOut">
              <a:rPr lang="es-HN" smtClean="0"/>
              <a:pPr/>
              <a:t>26/03/2019</a:t>
            </a:fld>
            <a:endParaRPr lang="es-HN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HN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89C5DD3-1C28-4BD2-BD16-79A1F2E85301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0D0D0-1F4F-42B3-B0F4-729E0C57369B}" type="datetimeFigureOut">
              <a:rPr lang="es-HN" smtClean="0"/>
              <a:pPr/>
              <a:t>26/03/2019</a:t>
            </a:fld>
            <a:endParaRPr lang="es-HN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5DD3-1C28-4BD2-BD16-79A1F2E85301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0D0D0-1F4F-42B3-B0F4-729E0C57369B}" type="datetimeFigureOut">
              <a:rPr lang="es-HN" smtClean="0"/>
              <a:pPr/>
              <a:t>26/03/2019</a:t>
            </a:fld>
            <a:endParaRPr lang="es-HN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5DD3-1C28-4BD2-BD16-79A1F2E85301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0D0D0-1F4F-42B3-B0F4-729E0C57369B}" type="datetimeFigureOut">
              <a:rPr lang="es-HN" smtClean="0"/>
              <a:pPr/>
              <a:t>26/03/2019</a:t>
            </a:fld>
            <a:endParaRPr lang="es-HN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5DD3-1C28-4BD2-BD16-79A1F2E85301}" type="slidenum">
              <a:rPr lang="es-HN" smtClean="0"/>
              <a:pPr/>
              <a:t>‹Nº›</a:t>
            </a:fld>
            <a:endParaRPr lang="es-HN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0D0D0-1F4F-42B3-B0F4-729E0C57369B}" type="datetimeFigureOut">
              <a:rPr lang="es-HN" smtClean="0"/>
              <a:pPr/>
              <a:t>26/03/2019</a:t>
            </a:fld>
            <a:endParaRPr lang="es-HN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5DD3-1C28-4BD2-BD16-79A1F2E85301}" type="slidenum">
              <a:rPr lang="es-HN" smtClean="0"/>
              <a:pPr/>
              <a:t>‹Nº›</a:t>
            </a:fld>
            <a:endParaRPr lang="es-HN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0D0D0-1F4F-42B3-B0F4-729E0C57369B}" type="datetimeFigureOut">
              <a:rPr lang="es-HN" smtClean="0"/>
              <a:pPr/>
              <a:t>26/03/2019</a:t>
            </a:fld>
            <a:endParaRPr lang="es-HN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5DD3-1C28-4BD2-BD16-79A1F2E85301}" type="slidenum">
              <a:rPr lang="es-HN" smtClean="0"/>
              <a:pPr/>
              <a:t>‹Nº›</a:t>
            </a:fld>
            <a:endParaRPr lang="es-HN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0D0D0-1F4F-42B3-B0F4-729E0C57369B}" type="datetimeFigureOut">
              <a:rPr lang="es-HN" smtClean="0"/>
              <a:pPr/>
              <a:t>26/03/2019</a:t>
            </a:fld>
            <a:endParaRPr lang="es-HN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5DD3-1C28-4BD2-BD16-79A1F2E85301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0D0D0-1F4F-42B3-B0F4-729E0C57369B}" type="datetimeFigureOut">
              <a:rPr lang="es-HN" smtClean="0"/>
              <a:pPr/>
              <a:t>26/03/2019</a:t>
            </a:fld>
            <a:endParaRPr lang="es-HN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5DD3-1C28-4BD2-BD16-79A1F2E85301}" type="slidenum">
              <a:rPr lang="es-HN" smtClean="0"/>
              <a:pPr/>
              <a:t>‹Nº›</a:t>
            </a:fld>
            <a:endParaRPr lang="es-HN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0D0D0-1F4F-42B3-B0F4-729E0C57369B}" type="datetimeFigureOut">
              <a:rPr lang="es-HN" smtClean="0"/>
              <a:pPr/>
              <a:t>26/03/2019</a:t>
            </a:fld>
            <a:endParaRPr lang="es-HN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5DD3-1C28-4BD2-BD16-79A1F2E85301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F000D0D0-1F4F-42B3-B0F4-729E0C57369B}" type="datetimeFigureOut">
              <a:rPr lang="es-HN" smtClean="0"/>
              <a:pPr/>
              <a:t>26/03/2019</a:t>
            </a:fld>
            <a:endParaRPr lang="es-HN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5DD3-1C28-4BD2-BD16-79A1F2E85301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000D0D0-1F4F-42B3-B0F4-729E0C57369B}" type="datetimeFigureOut">
              <a:rPr lang="es-HN" smtClean="0"/>
              <a:pPr/>
              <a:t>26/03/2019</a:t>
            </a:fld>
            <a:endParaRPr lang="es-HN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HN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89C5DD3-1C28-4BD2-BD16-79A1F2E85301}" type="slidenum">
              <a:rPr lang="es-HN" smtClean="0"/>
              <a:pPr/>
              <a:t>‹Nº›</a:t>
            </a:fld>
            <a:endParaRPr lang="es-HN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000D0D0-1F4F-42B3-B0F4-729E0C57369B}" type="datetimeFigureOut">
              <a:rPr lang="es-HN" smtClean="0"/>
              <a:pPr/>
              <a:t>26/03/2019</a:t>
            </a:fld>
            <a:endParaRPr lang="es-HN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HN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89C5DD3-1C28-4BD2-BD16-79A1F2E85301}" type="slidenum">
              <a:rPr lang="es-HN" smtClean="0"/>
              <a:pPr/>
              <a:t>‹Nº›</a:t>
            </a:fld>
            <a:endParaRPr lang="es-H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42910" y="714356"/>
            <a:ext cx="8001056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H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lgerian" pitchFamily="82" charset="0"/>
                <a:ea typeface="Calibri" pitchFamily="34" charset="0"/>
                <a:cs typeface="Times New Roman" pitchFamily="18" charset="0"/>
              </a:rPr>
              <a:t>SECRETARIA DE EDUCACION</a:t>
            </a:r>
            <a:endParaRPr kumimoji="0" lang="es-HN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H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lgerian" pitchFamily="82" charset="0"/>
                <a:ea typeface="Calibri" pitchFamily="34" charset="0"/>
                <a:cs typeface="Times New Roman" pitchFamily="18" charset="0"/>
              </a:rPr>
              <a:t>DIRECCION DEPARTAMENTAL DE EDUCACION INTIBUCA</a:t>
            </a:r>
            <a:endParaRPr kumimoji="0" lang="es-HN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HN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lgerian" pitchFamily="82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H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lgerian" pitchFamily="82" charset="0"/>
                <a:ea typeface="Calibri" pitchFamily="34" charset="0"/>
                <a:cs typeface="Times New Roman" pitchFamily="18" charset="0"/>
              </a:rPr>
              <a:t>INFORME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HN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H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lgerian" pitchFamily="82" charset="0"/>
                <a:ea typeface="Calibri" pitchFamily="34" charset="0"/>
                <a:cs typeface="Times New Roman" pitchFamily="18" charset="0"/>
              </a:rPr>
              <a:t>PROGRAMA TODOS PODEMOS AVANZAR Y ESCUELA VACACIONAL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HN" sz="2800" dirty="0">
              <a:latin typeface="Algerian" pitchFamily="82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HN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lgerian" pitchFamily="82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HN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H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lgerian" pitchFamily="82" charset="0"/>
                <a:ea typeface="Calibri" pitchFamily="34" charset="0"/>
                <a:cs typeface="Times New Roman" pitchFamily="18" charset="0"/>
              </a:rPr>
              <a:t>2018-2019</a:t>
            </a:r>
            <a:endParaRPr kumimoji="0" lang="es-HN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H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357422" y="428605"/>
            <a:ext cx="3379919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HN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HN" sz="1100" b="1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HN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HN" sz="1100" b="1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HN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                    </a:t>
            </a:r>
            <a:r>
              <a:rPr kumimoji="0" lang="es-HN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Procedencia de Matricula</a:t>
            </a:r>
            <a:endParaRPr kumimoji="0" lang="es-H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928662" y="1928802"/>
          <a:ext cx="7429552" cy="3000396"/>
        </p:xfrm>
        <a:graphic>
          <a:graphicData uri="http://schemas.openxmlformats.org/drawingml/2006/table">
            <a:tbl>
              <a:tblPr/>
              <a:tblGrid>
                <a:gridCol w="7067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3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93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001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No.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Nombre del Centro Educativo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No. De Alumnos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01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Instituto Lenca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0"/>
            <a:ext cx="7215206" cy="400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HN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Nomina de personal y áreas atendidas</a:t>
            </a:r>
            <a:endParaRPr kumimoji="0" lang="es-H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642909" y="1785925"/>
          <a:ext cx="7643866" cy="3793998"/>
        </p:xfrm>
        <a:graphic>
          <a:graphicData uri="http://schemas.openxmlformats.org/drawingml/2006/table">
            <a:tbl>
              <a:tblPr/>
              <a:tblGrid>
                <a:gridCol w="8164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45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13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13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62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No.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Áreas     Curriculares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Nombre del Docente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Observaciones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2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Física 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Ely Zunilda Ordoñez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Química 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María Auxiliadora Méndez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Las áreas Curriculares Fueron atendidos por docentes que tenían horas en cargos.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500034" y="1142984"/>
            <a:ext cx="8001056" cy="4375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056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HN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Conclusiones </a:t>
            </a:r>
            <a:endParaRPr kumimoji="0" lang="es-HN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HN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El I semestre en programa de TPA da inicio el 01 de julio finalizando el 17 de noviembre del mismo año.</a:t>
            </a:r>
            <a:endParaRPr kumimoji="0" lang="es-H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HN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Todos los alumnos matriculados pagan una sola cuota de 400 </a:t>
            </a:r>
            <a:r>
              <a:rPr kumimoji="0" lang="es-HN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lps</a:t>
            </a:r>
            <a:r>
              <a:rPr kumimoji="0" lang="es-HN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Para gastos de papelería en la documentación de entrada y salida del programa TPA.</a:t>
            </a:r>
            <a:endParaRPr kumimoji="0" lang="es-HN" sz="2000" b="1" i="0" u="none" strike="noStrike" cap="none" normalizeH="0" baseline="0" dirty="0">
              <a:ln>
                <a:noFill/>
              </a:ln>
              <a:solidFill>
                <a:srgbClr val="4F81BD"/>
              </a:solidFill>
              <a:effectLst/>
              <a:latin typeface="Cambria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HN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Las áreas curriculares en I semestre son atendida por personal docente que tiene descarga académica en II semestre o tienen cargos de técnica docente que permiten cubrir las horas clase</a:t>
            </a:r>
            <a:r>
              <a:rPr kumimoji="0" lang="es-HN" sz="2000" b="1" i="0" u="none" strike="noStrike" cap="none" normalizeH="0" baseline="0" dirty="0">
                <a:ln>
                  <a:noFill/>
                </a:ln>
                <a:solidFill>
                  <a:srgbClr val="4F81BD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HN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En I semestre se incluyen a los jóvenes que por una u otra razón habían abandonado el periodo normal de clases.</a:t>
            </a:r>
            <a:endParaRPr kumimoji="0" lang="es-H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HN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Se imparten el doble de horas clase de cada área curricular para cubrir todos los contenidos en cada unas de las asignaturas.</a:t>
            </a:r>
            <a:endParaRPr kumimoji="0" lang="es-H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H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HN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ESCUELA VACACIONAL</a:t>
            </a:r>
            <a:endParaRPr kumimoji="0" lang="es-HN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HN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SEDE INSTITUTO POLIVALENTE FARO DE CELAQUE</a:t>
            </a:r>
            <a:endParaRPr kumimoji="0" lang="es-HN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HN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MUNICIPIO: SAN JUAN</a:t>
            </a:r>
            <a:endParaRPr kumimoji="0" lang="es-HN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HN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2018- 2019.</a:t>
            </a:r>
            <a:endParaRPr kumimoji="0" lang="es-HN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H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571472" y="2071677"/>
          <a:ext cx="7715304" cy="3099578"/>
        </p:xfrm>
        <a:graphic>
          <a:graphicData uri="http://schemas.openxmlformats.org/drawingml/2006/table">
            <a:tbl>
              <a:tblPr/>
              <a:tblGrid>
                <a:gridCol w="15402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0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73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73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02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6325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GRADO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MATRICULA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ONSERVACIONES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236"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SEÑORITAS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VARONES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32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SEPTIMO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Inicio  de clases 03 de diciembre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6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OCTAVO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6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NOVENO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16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0"/>
            <a:ext cx="7715272" cy="907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HN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HN" sz="1100" b="1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HN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HN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Nomina de personal y áreas atendidas</a:t>
            </a:r>
            <a:endParaRPr kumimoji="0" lang="es-H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928662" y="2285992"/>
          <a:ext cx="7500990" cy="2666481"/>
        </p:xfrm>
        <a:graphic>
          <a:graphicData uri="http://schemas.openxmlformats.org/drawingml/2006/table">
            <a:tbl>
              <a:tblPr/>
              <a:tblGrid>
                <a:gridCol w="801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84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38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74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50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No.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Áreas     Curriculares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Nombre del Docente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Observaciones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50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Bloque Científico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Carlos Guillermo Montiel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50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Bloque Comunicación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José María Santos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50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Bloque Artístico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María Suyapa Aguilar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0"/>
            <a:ext cx="892971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HN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AREAS CURRICULARES ATENDIDAS</a:t>
            </a:r>
            <a:endParaRPr kumimoji="0" lang="es-H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714346" y="1214427"/>
          <a:ext cx="8072495" cy="4835115"/>
        </p:xfrm>
        <a:graphic>
          <a:graphicData uri="http://schemas.openxmlformats.org/drawingml/2006/table">
            <a:tbl>
              <a:tblPr/>
              <a:tblGrid>
                <a:gridCol w="629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05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07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07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07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2404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No.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Área curricular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Número de Alumnos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Grado 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Observaciones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201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b="1" dirty="0">
                          <a:latin typeface="Calibri"/>
                          <a:ea typeface="Calibri"/>
                          <a:cs typeface="Times New Roman"/>
                        </a:rPr>
                        <a:t>Español</a:t>
                      </a:r>
                      <a:endParaRPr lang="es-HN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b="1"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  <a:endParaRPr lang="es-HN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b="1">
                          <a:latin typeface="Calibri"/>
                          <a:ea typeface="Calibri"/>
                          <a:cs typeface="Times New Roman"/>
                        </a:rPr>
                        <a:t>Séptimo</a:t>
                      </a:r>
                      <a:endParaRPr lang="es-HN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201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Matemáticas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Séptimo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201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Estudios Sociales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Séptimo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201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Ciencias Naturales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Séptimo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201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Ingles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Séptimo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201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Educación Cívica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Séptimo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1201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Educación Física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Séptimo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201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Hogar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Séptimo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1201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Tecnología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Séptimo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4406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Agropecuaria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Séptimo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4406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Artística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Séptimo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HN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AREAS CURRICULARES ATENDIDAS</a:t>
            </a:r>
            <a:endParaRPr kumimoji="0" lang="es-H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428594" y="2175888"/>
          <a:ext cx="8358247" cy="3607429"/>
        </p:xfrm>
        <a:graphic>
          <a:graphicData uri="http://schemas.openxmlformats.org/drawingml/2006/table">
            <a:tbl>
              <a:tblPr/>
              <a:tblGrid>
                <a:gridCol w="652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67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31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31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31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35095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No.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Área curricular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Número de Alumnos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Grado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Observaciones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774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b="1" dirty="0">
                          <a:latin typeface="Calibri"/>
                          <a:ea typeface="Calibri"/>
                          <a:cs typeface="Times New Roman"/>
                        </a:rPr>
                        <a:t>Español</a:t>
                      </a:r>
                      <a:endParaRPr lang="es-H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b="1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es-H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b="1">
                          <a:latin typeface="Calibri"/>
                          <a:ea typeface="Calibri"/>
                          <a:cs typeface="Times New Roman"/>
                        </a:rPr>
                        <a:t>Octavo </a:t>
                      </a:r>
                      <a:endParaRPr lang="es-H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774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Matemáticas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Octavo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774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Estudios Sociales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Octavo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774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Ciencias Naturales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Octavo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774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Ingles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Octavo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774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Dibujo Técnico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Octavo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3774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Educación Física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Octavo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3774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Hogar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Octavo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3774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Tecnología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Octavo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HN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AREAS CURRICULARES ATENDIDAS</a:t>
            </a:r>
            <a:endParaRPr kumimoji="0" lang="es-H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500032" y="1714490"/>
          <a:ext cx="8358247" cy="3294134"/>
        </p:xfrm>
        <a:graphic>
          <a:graphicData uri="http://schemas.openxmlformats.org/drawingml/2006/table">
            <a:tbl>
              <a:tblPr/>
              <a:tblGrid>
                <a:gridCol w="652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67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31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31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31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14458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No.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Área curricular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Número de Alumnos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Grado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Observaciones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6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b="1" dirty="0">
                          <a:latin typeface="Calibri"/>
                          <a:ea typeface="Calibri"/>
                          <a:cs typeface="Times New Roman"/>
                        </a:rPr>
                        <a:t>Español</a:t>
                      </a:r>
                      <a:endParaRPr lang="es-HN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b="1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es-HN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b="1">
                          <a:latin typeface="Calibri"/>
                          <a:ea typeface="Calibri"/>
                          <a:cs typeface="Times New Roman"/>
                        </a:rPr>
                        <a:t>Noveno</a:t>
                      </a:r>
                      <a:endParaRPr lang="es-HN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6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Educación Cívica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Noveno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6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Estudios Sociales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Noveno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86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Agropecuaria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Noveno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86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Ingles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Noveno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6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Dibujo Técnico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Noveno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HN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Procedencia de Matricula</a:t>
            </a:r>
            <a:endParaRPr kumimoji="0" lang="es-H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000100" y="1928800"/>
          <a:ext cx="7286675" cy="3204033"/>
        </p:xfrm>
        <a:graphic>
          <a:graphicData uri="http://schemas.openxmlformats.org/drawingml/2006/table">
            <a:tbl>
              <a:tblPr/>
              <a:tblGrid>
                <a:gridCol w="6931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404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30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43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No.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Nombre del Centro Educativo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No. De Alumnos </a:t>
                      </a:r>
                      <a:r>
                        <a:rPr lang="es-HN" sz="2000">
                          <a:latin typeface="Calibri"/>
                          <a:ea typeface="Calibri"/>
                          <a:cs typeface="Calibri"/>
                        </a:rPr>
                        <a:t>(</a:t>
                      </a: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as)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43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Instituto Faro de Celaque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43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Instituto Rafael Pineda Ponce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43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Centro de Educación Básica Francisco Morazán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43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Instituto Departamental de Lempira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0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HN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Estadística Final de Escuela Vacacional </a:t>
            </a:r>
            <a:endParaRPr kumimoji="0" lang="es-H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HN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Instituto Faro de Celaque</a:t>
            </a:r>
            <a:endParaRPr kumimoji="0" lang="es-H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500039" y="1928801"/>
          <a:ext cx="8072490" cy="3500462"/>
        </p:xfrm>
        <a:graphic>
          <a:graphicData uri="http://schemas.openxmlformats.org/drawingml/2006/table">
            <a:tbl>
              <a:tblPr/>
              <a:tblGrid>
                <a:gridCol w="6796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25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36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36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36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11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11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11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118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118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118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6118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6571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2801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71709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71709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123839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58341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G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Matricula Inicial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Matricula Final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Desertores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Aprobados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Reprobados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5116"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HN" sz="11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34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7M°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23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29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23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29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HN" sz="11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34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8V°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HN" sz="11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17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9N°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HN" sz="11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34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36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50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36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50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30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44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121" marR="68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HN" sz="11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47500" lnSpcReduction="20000"/>
          </a:bodyPr>
          <a:lstStyle/>
          <a:p>
            <a:pPr algn="ctr"/>
            <a:r>
              <a:rPr lang="es-HN" b="1" dirty="0"/>
              <a:t>PROGRAMA TPA 2018-1019</a:t>
            </a:r>
            <a:endParaRPr lang="es-HN" dirty="0"/>
          </a:p>
          <a:p>
            <a:pPr algn="ctr"/>
            <a:r>
              <a:rPr lang="es-HN" b="1" dirty="0"/>
              <a:t> </a:t>
            </a:r>
            <a:endParaRPr lang="es-HN" dirty="0"/>
          </a:p>
          <a:p>
            <a:r>
              <a:rPr lang="es-HN" sz="4400" dirty="0"/>
              <a:t>La Secretaría de Educación tiene la responsabilidad de garantizar a nuestros educandos la permanencia y continuidad de sus estudios de aprendizaje, así como generar las condiciones educativas y pedagógicas, de  inclusión que permitan atender a la población estudiantil en situación de vulnerabilidad.</a:t>
            </a:r>
          </a:p>
          <a:p>
            <a:r>
              <a:rPr lang="es-HN" sz="4400" dirty="0"/>
              <a:t>Todos los centros sedes TPA Gubernamentales y No Gubernamentales deben ser oficialmente autorizados por la Dirección Departamental  de Educación respectiva. Dicha autorización se otorga cuando se haya verificado que dichas sedes cuentan con las capacidades humanas y físicas, para entender las orientaciones y modalidades que oferten durante el año escolar.</a:t>
            </a:r>
          </a:p>
          <a:p>
            <a:r>
              <a:rPr lang="es-HN" sz="4400" dirty="0"/>
              <a:t>Los docentes que laboran en programa TPA, deben de tener el grado de licenciatura en alguna orientación de educación acorde al Espacio Curricular en que se desempeñaran</a:t>
            </a:r>
          </a:p>
          <a:p>
            <a:r>
              <a:rPr lang="es-HN" sz="4400" dirty="0"/>
              <a:t> </a:t>
            </a:r>
          </a:p>
          <a:p>
            <a:endParaRPr lang="es-HN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0" y="0"/>
            <a:ext cx="91440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HN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HN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ESCUELA VACACIONAL</a:t>
            </a:r>
            <a:endParaRPr kumimoji="0" lang="es-HN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HN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SEDE INSTITUTO DEPARTAMENTAL DE OCCIDENTE</a:t>
            </a:r>
            <a:endParaRPr kumimoji="0" lang="es-HN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HN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MUNICIPIO: LA ESPERANZA</a:t>
            </a:r>
            <a:endParaRPr kumimoji="0" lang="es-HN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HN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2018- 2019.</a:t>
            </a:r>
            <a:endParaRPr kumimoji="0" lang="es-HN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HN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MATRICULA </a:t>
            </a:r>
            <a:endParaRPr kumimoji="0" lang="es-HN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785786" y="2285992"/>
          <a:ext cx="7643867" cy="2871278"/>
        </p:xfrm>
        <a:graphic>
          <a:graphicData uri="http://schemas.openxmlformats.org/drawingml/2006/table">
            <a:tbl>
              <a:tblPr/>
              <a:tblGrid>
                <a:gridCol w="15259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59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3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30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59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835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GRADO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MATRICULA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ONSERVACIONES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540"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SEÑORITAS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VARONES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83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SEPTIMO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42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63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105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Inicio  de clases 03 de diciembre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1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OCTAVO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61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89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150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1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NOVENO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51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137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41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160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232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392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HN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AREAS CURRICULARES ATENDIDAS</a:t>
            </a:r>
            <a:endParaRPr kumimoji="0" lang="es-H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214283" y="1325880"/>
          <a:ext cx="8715435" cy="4597918"/>
        </p:xfrm>
        <a:graphic>
          <a:graphicData uri="http://schemas.openxmlformats.org/drawingml/2006/table">
            <a:tbl>
              <a:tblPr/>
              <a:tblGrid>
                <a:gridCol w="679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95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86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86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86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17523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No.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Área curricular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Número de Alumnos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Grado 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Observaciones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762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Español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37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Séptimo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8762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Matemáticas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46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Séptimo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8762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b="1" dirty="0">
                          <a:latin typeface="Calibri"/>
                          <a:ea typeface="Calibri"/>
                          <a:cs typeface="Times New Roman"/>
                        </a:rPr>
                        <a:t>Estudios Sociales</a:t>
                      </a:r>
                      <a:endParaRPr lang="es-H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b="1">
                          <a:latin typeface="Calibri"/>
                          <a:ea typeface="Calibri"/>
                          <a:cs typeface="Times New Roman"/>
                        </a:rPr>
                        <a:t>51</a:t>
                      </a:r>
                      <a:endParaRPr lang="es-H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b="1">
                          <a:latin typeface="Calibri"/>
                          <a:ea typeface="Calibri"/>
                          <a:cs typeface="Times New Roman"/>
                        </a:rPr>
                        <a:t>Séptimo</a:t>
                      </a:r>
                      <a:endParaRPr lang="es-H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8762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Ciencias Naturales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34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Séptimo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8762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Ingles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30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Séptimo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8762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Educación Cívica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Séptimo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8762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Educación Física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Séptimo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8762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Tecnología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Séptimo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8762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Artística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Séptimo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1318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Dibujo Técnico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Séptimo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0" y="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HN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AREAS CURRICULARES ATENDIDAS</a:t>
            </a:r>
            <a:endParaRPr kumimoji="0" lang="es-H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285721" y="1357295"/>
          <a:ext cx="8572558" cy="3948183"/>
        </p:xfrm>
        <a:graphic>
          <a:graphicData uri="http://schemas.openxmlformats.org/drawingml/2006/table">
            <a:tbl>
              <a:tblPr/>
              <a:tblGrid>
                <a:gridCol w="6687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6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2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24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24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28707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No.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Área curricular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Número de Alumnos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Grado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Observaciones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177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Español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Octavo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177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b="1" dirty="0">
                          <a:latin typeface="Calibri"/>
                          <a:ea typeface="Calibri"/>
                          <a:cs typeface="Times New Roman"/>
                        </a:rPr>
                        <a:t>Matemáticas</a:t>
                      </a:r>
                      <a:endParaRPr lang="es-H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b="1">
                          <a:latin typeface="Calibri"/>
                          <a:ea typeface="Calibri"/>
                          <a:cs typeface="Times New Roman"/>
                        </a:rPr>
                        <a:t>88</a:t>
                      </a:r>
                      <a:endParaRPr lang="es-H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b="1">
                          <a:latin typeface="Calibri"/>
                          <a:ea typeface="Calibri"/>
                          <a:cs typeface="Times New Roman"/>
                        </a:rPr>
                        <a:t>Octavo</a:t>
                      </a:r>
                      <a:endParaRPr lang="es-H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7177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Estudios Sociales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69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Octavo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7177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Ciencias Naturales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Octavo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7177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Ingles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78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Octavo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7177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Artística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44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Octavo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7177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Educación Física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Octavo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7177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Dibujo Técnico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Octavo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7177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Tecnología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48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Octavo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4354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Educación Cívica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Octavo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0" y="0"/>
            <a:ext cx="88582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HN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AREAS CURRICULARES ATENDIDAS</a:t>
            </a:r>
            <a:endParaRPr kumimoji="0" lang="es-H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428596" y="1142988"/>
          <a:ext cx="8072493" cy="4143399"/>
        </p:xfrm>
        <a:graphic>
          <a:graphicData uri="http://schemas.openxmlformats.org/drawingml/2006/table">
            <a:tbl>
              <a:tblPr/>
              <a:tblGrid>
                <a:gridCol w="629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05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07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07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0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87871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No.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Área curricular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Número de Alumnos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Grado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Observaciones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957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b="1" dirty="0">
                          <a:latin typeface="Calibri"/>
                          <a:ea typeface="Calibri"/>
                          <a:cs typeface="Times New Roman"/>
                        </a:rPr>
                        <a:t>Español</a:t>
                      </a:r>
                      <a:endParaRPr lang="es-H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b="1">
                          <a:latin typeface="Calibri"/>
                          <a:ea typeface="Calibri"/>
                          <a:cs typeface="Times New Roman"/>
                        </a:rPr>
                        <a:t>33</a:t>
                      </a:r>
                      <a:endParaRPr lang="es-H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b="1">
                          <a:latin typeface="Calibri"/>
                          <a:ea typeface="Calibri"/>
                          <a:cs typeface="Times New Roman"/>
                        </a:rPr>
                        <a:t>Noveno</a:t>
                      </a:r>
                      <a:endParaRPr lang="es-H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957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Educación Cívica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Noveno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5957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Estudios Sociales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Noveno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5957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Ciencias Naturales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55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Noveno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5957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Ingles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72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Noveno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5957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Matemáticas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76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Noveno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5957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Educación Física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Noveno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5957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Tecnología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Noveno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5957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Artística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Noveno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919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Dibujo Técnico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Noveno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0" y="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HN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Procedencia de Matricula Séptimo Grado</a:t>
            </a:r>
            <a:endParaRPr kumimoji="0" lang="es-H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714348" y="1357304"/>
          <a:ext cx="7786743" cy="4456432"/>
        </p:xfrm>
        <a:graphic>
          <a:graphicData uri="http://schemas.openxmlformats.org/drawingml/2006/table">
            <a:tbl>
              <a:tblPr/>
              <a:tblGrid>
                <a:gridCol w="10620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467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79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06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No.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Nombre del Centro Educativo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No. De Alumnos </a:t>
                      </a:r>
                      <a:r>
                        <a:rPr lang="es-HN" sz="1600">
                          <a:latin typeface="Calibri"/>
                          <a:ea typeface="Calibri"/>
                          <a:cs typeface="Calibri"/>
                        </a:rPr>
                        <a:t>(</a:t>
                      </a: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as)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6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Centro de Educación Básica Pedro Nufio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23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6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Centro de Educación Básica Juan Emilio Flores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06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Centro de Educación Básica Valero Meza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06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Centro de Educación Básica Juliana Vásquez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06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Centro de Educación Básica Monseñor Eusebio Rivera Alemán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23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06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Centro de Educación Básica El Carrizal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06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Instituto Dagoberto Napoleón Sorto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06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Centro de Educación Básica Experimental ENO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06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Instituto Nuevo Mundo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06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Instituto Católico Nuestra Señora de La Esperanza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06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ISEMED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06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Instituto Federico C. Canales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06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Escuela e Instituto Oasis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0" y="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HN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Procedencia de Matricula  Octavo  Grado</a:t>
            </a:r>
            <a:endParaRPr kumimoji="0" lang="es-H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285720" y="1115568"/>
          <a:ext cx="8501122" cy="4619000"/>
        </p:xfrm>
        <a:graphic>
          <a:graphicData uri="http://schemas.openxmlformats.org/drawingml/2006/table">
            <a:tbl>
              <a:tblPr/>
              <a:tblGrid>
                <a:gridCol w="11594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06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10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99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No.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Nombre del Centro Educativo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No. De Alumnos </a:t>
                      </a:r>
                      <a:r>
                        <a:rPr lang="es-HN" sz="1400">
                          <a:latin typeface="Calibri"/>
                          <a:ea typeface="Calibri"/>
                          <a:cs typeface="Calibri"/>
                        </a:rPr>
                        <a:t>(</a:t>
                      </a: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as)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99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Centro de Educación Básica Pedro Nufio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34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9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Centro de Educación Básica Juan Emilio Flores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99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Centro de Educación Básica Valero Meza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99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Centro de Educación Básica Juliana Vásquez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99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Centro de Educación Básica Monseñor Eusebio Rivera Alemán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26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99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Centro de Educación Básica El Carrizal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99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Instituto Dagoberto Napoleón Sorto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99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Centro de Educación Básica Experimental ENO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99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Instituto Nuevo Mundo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99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Instituto Lenca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99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ISEMED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99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Instituto Federico C. Canales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99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Instituto Jesús Aguilar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99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CETIIN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99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Instituto Lamani Comayagua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99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Instituto Católico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99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Centro de Educación Básica La Libertad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99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18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Centro de Educación Básica Francisco Morazan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299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Centro de Educación Básica Marco Aurelio Soto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0" y="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HN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Procedencia de Matricula  Noveno  Grado</a:t>
            </a:r>
            <a:endParaRPr kumimoji="0" lang="es-H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714348" y="1220724"/>
          <a:ext cx="7572428" cy="4388050"/>
        </p:xfrm>
        <a:graphic>
          <a:graphicData uri="http://schemas.openxmlformats.org/drawingml/2006/table">
            <a:tbl>
              <a:tblPr/>
              <a:tblGrid>
                <a:gridCol w="10328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106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9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90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No.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Nombre del Centro Educativo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No. De Alumnos </a:t>
                      </a:r>
                      <a:r>
                        <a:rPr lang="es-HN" sz="1400">
                          <a:latin typeface="Calibri"/>
                          <a:ea typeface="Calibri"/>
                          <a:cs typeface="Calibri"/>
                        </a:rPr>
                        <a:t>(</a:t>
                      </a: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as)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9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Centro de Educación Básica Pedro Nufio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24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Centro de Educación Básica Juan Emilio Flores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9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Centro de Educación Básica Valero Meza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9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Centro de Educación Básica Juliana Vásquez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9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Centro de Educación Básica Monseñor Eusebio Rivera Alemán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9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Centro de Educación Básica El Carrizal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9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Instituto Dagoberto Napoleón Sorto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23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9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Centro de Educación Básica Experimental ENO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9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Instituto Nuevo Mundo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9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Instituto Lenca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9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ISEMED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9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Instituto Federico C. Canales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9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Escuela e Instituto Oasis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9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CETIIN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9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Instituto Royal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9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Centro de Educación Básica Lempira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9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Instituto Superación Santa Lucia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9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18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Centro de Educación Básica Tiburcio Carias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0" y="0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HN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Estadística Final de Escuela Vacacional </a:t>
            </a:r>
            <a:endParaRPr kumimoji="0" lang="es-H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HN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Instituto Departamental de Occidente</a:t>
            </a:r>
            <a:endParaRPr kumimoji="0" lang="es-H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642910" y="1857362"/>
          <a:ext cx="7858175" cy="3143275"/>
        </p:xfrm>
        <a:graphic>
          <a:graphicData uri="http://schemas.openxmlformats.org/drawingml/2006/table">
            <a:tbl>
              <a:tblPr/>
              <a:tblGrid>
                <a:gridCol w="6450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29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44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44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44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77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77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771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771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3771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3771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4369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4369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3771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37717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37717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69850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G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Matricula Inicial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Matricula Final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Desertores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Aprobados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Reprobados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7759"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2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7M°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42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63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105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42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63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105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41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59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92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8V°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61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89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150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61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87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148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55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82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137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92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9N°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57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137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56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78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134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53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66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119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2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160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232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392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159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228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387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149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latin typeface="Calibri"/>
                          <a:ea typeface="Calibri"/>
                          <a:cs typeface="Times New Roman"/>
                        </a:rPr>
                        <a:t>207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356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21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latin typeface="Calibri"/>
                          <a:ea typeface="Calibri"/>
                          <a:cs typeface="Times New Roman"/>
                        </a:rPr>
                        <a:t>31</a:t>
                      </a:r>
                    </a:p>
                  </a:txBody>
                  <a:tcPr marL="65412" marR="65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0" y="0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HN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TPA 2018 II SEMESTRE</a:t>
            </a:r>
            <a:endParaRPr kumimoji="0" lang="es-H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HN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Sede Instituto Departamental de Occidente</a:t>
            </a:r>
            <a:endParaRPr kumimoji="0" lang="es-H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HN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s-HN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PROGRAMA TODOS PODEMOS AVANZAR</a:t>
            </a:r>
            <a:endParaRPr kumimoji="0" lang="es-H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071537" y="1857363"/>
          <a:ext cx="7072362" cy="2928960"/>
        </p:xfrm>
        <a:graphic>
          <a:graphicData uri="http://schemas.openxmlformats.org/drawingml/2006/table">
            <a:tbl>
              <a:tblPr/>
              <a:tblGrid>
                <a:gridCol w="723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3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81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00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7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975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763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No.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GRADO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Señoritas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Varones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                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63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r>
                        <a:rPr lang="es-HN" sz="2000" dirty="0">
                          <a:latin typeface="Calibri"/>
                          <a:ea typeface="Calibri"/>
                          <a:cs typeface="Calibri"/>
                        </a:rPr>
                        <a:t>É</a:t>
                      </a: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CIMO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48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                  108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6320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108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0" y="0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HN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Procedencia de Matricula Decimo Grado</a:t>
            </a:r>
            <a:endParaRPr kumimoji="0" lang="es-HN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857224" y="1357304"/>
          <a:ext cx="7286675" cy="4222496"/>
        </p:xfrm>
        <a:graphic>
          <a:graphicData uri="http://schemas.openxmlformats.org/drawingml/2006/table">
            <a:tbl>
              <a:tblPr/>
              <a:tblGrid>
                <a:gridCol w="6931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404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30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46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No.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Nombre del Centro Educativo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No. De Alumnos </a:t>
                      </a:r>
                      <a:r>
                        <a:rPr lang="es-HN" sz="1600">
                          <a:latin typeface="Calibri"/>
                          <a:ea typeface="Calibri"/>
                          <a:cs typeface="Calibri"/>
                        </a:rPr>
                        <a:t>(</a:t>
                      </a: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as)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6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Instituto Departamental De Occidente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                73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6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Instituto Nuevo Mundo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6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Instituto Forestal Lenca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46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Instituto Federico C. Canales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46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Instituto Francisco Morazán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46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Instituto Martiniano Aguilar Villanueva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46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ISEMED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46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Instituto Faro De Celaque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46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Instituto Dagoberto Napoleón Sorto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46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Instituto Matilde Córdova De Santiago </a:t>
                      </a:r>
                      <a:r>
                        <a:rPr lang="es-HN" sz="1600" dirty="0" err="1">
                          <a:latin typeface="Calibri"/>
                          <a:ea typeface="Calibri"/>
                          <a:cs typeface="Times New Roman"/>
                        </a:rPr>
                        <a:t>Puringla</a:t>
                      </a: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 La Paz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46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Escuela Agrícola Pompilio Ortega Santa Bárbara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46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George </a:t>
                      </a:r>
                      <a:r>
                        <a:rPr lang="es-HN" sz="1600" dirty="0" err="1">
                          <a:latin typeface="Calibri"/>
                          <a:ea typeface="Calibri"/>
                          <a:cs typeface="Times New Roman"/>
                        </a:rPr>
                        <a:t>Tow</a:t>
                      </a:r>
                      <a:endParaRPr lang="es-HN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46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Instituto Superación Santa Lucia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46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Instituto Monseñor Alonso Villanueva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46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Instituto Departamental Lempira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9 Tabla"/>
          <p:cNvGraphicFramePr>
            <a:graphicFrameLocks noGrp="1"/>
          </p:cNvGraphicFramePr>
          <p:nvPr/>
        </p:nvGraphicFramePr>
        <p:xfrm>
          <a:off x="571472" y="2143115"/>
          <a:ext cx="7786741" cy="2857520"/>
        </p:xfrm>
        <a:graphic>
          <a:graphicData uri="http://schemas.openxmlformats.org/drawingml/2006/table">
            <a:tbl>
              <a:tblPr/>
              <a:tblGrid>
                <a:gridCol w="7437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45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62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63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71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75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14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778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196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715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No.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GRADO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BCH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BTPI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BTPCyF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BTPAE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BTPAF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BTPAI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r>
                        <a:rPr lang="es-HN" sz="1800" dirty="0">
                          <a:latin typeface="Calibri"/>
                          <a:ea typeface="Calibri"/>
                          <a:cs typeface="Calibri"/>
                        </a:rPr>
                        <a:t>É</a:t>
                      </a: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CIMO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1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UND</a:t>
                      </a:r>
                      <a:r>
                        <a:rPr lang="es-HN" sz="1800" dirty="0">
                          <a:latin typeface="Calibri"/>
                          <a:ea typeface="Calibri"/>
                          <a:cs typeface="Calibri"/>
                        </a:rPr>
                        <a:t>É</a:t>
                      </a: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CIMO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DUOD</a:t>
                      </a:r>
                      <a:r>
                        <a:rPr lang="es-HN" sz="1800" dirty="0">
                          <a:latin typeface="Calibri"/>
                          <a:ea typeface="Calibri"/>
                          <a:cs typeface="Calibri"/>
                        </a:rPr>
                        <a:t>É</a:t>
                      </a: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CIMO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1504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0"/>
            <a:ext cx="914400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HN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HN" sz="1400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HN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HN" sz="1400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HN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TPA 2018 I SEMESTRE</a:t>
            </a:r>
            <a:endParaRPr kumimoji="0" lang="es-H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HN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Sede Instituto Departamental de Occidente</a:t>
            </a:r>
            <a:endParaRPr kumimoji="0" lang="es-H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HN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Matricula por Modalidad y Grado </a:t>
            </a:r>
            <a:endParaRPr kumimoji="0" lang="es-H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0" y="0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HN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AREAS CURRICULARES IMPARTIDAS EN TPA  BACHILLERATO EN CIENCIAS Y HUMANIDADES Y BTP    FORMACION DE FUNDAMENTO</a:t>
            </a:r>
            <a:endParaRPr kumimoji="0" lang="es-HN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428597" y="1928798"/>
          <a:ext cx="8286806" cy="3794634"/>
        </p:xfrm>
        <a:graphic>
          <a:graphicData uri="http://schemas.openxmlformats.org/drawingml/2006/table">
            <a:tbl>
              <a:tblPr/>
              <a:tblGrid>
                <a:gridCol w="8851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73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2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21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82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NO.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AREA CURRICULAR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NUMERO DE ALUMNOS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GRADO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2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BIOLOGIA II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39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DECIMO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2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ESPAÑOL II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48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DECIMO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82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HISTORIA DE HONDURAS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46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DECIMO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82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b="1" dirty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s-H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b="1" dirty="0">
                          <a:latin typeface="Calibri"/>
                          <a:ea typeface="Calibri"/>
                          <a:cs typeface="Times New Roman"/>
                        </a:rPr>
                        <a:t>FISICA II</a:t>
                      </a:r>
                      <a:endParaRPr lang="es-H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b="1">
                          <a:latin typeface="Calibri"/>
                          <a:ea typeface="Calibri"/>
                          <a:cs typeface="Times New Roman"/>
                        </a:rPr>
                        <a:t>63</a:t>
                      </a:r>
                      <a:endParaRPr lang="es-H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b="1">
                          <a:latin typeface="Calibri"/>
                          <a:ea typeface="Calibri"/>
                          <a:cs typeface="Times New Roman"/>
                        </a:rPr>
                        <a:t>DECIMO</a:t>
                      </a:r>
                      <a:endParaRPr lang="es-H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82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ORIENTACION VOCACIONAL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DECIMO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82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INGLES II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48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DECIMO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82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b="1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es-H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b="1">
                          <a:latin typeface="Calibri"/>
                          <a:ea typeface="Calibri"/>
                          <a:cs typeface="Times New Roman"/>
                        </a:rPr>
                        <a:t>MATEMATICAS II</a:t>
                      </a:r>
                      <a:endParaRPr lang="es-H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b="1" dirty="0">
                          <a:latin typeface="Calibri"/>
                          <a:ea typeface="Calibri"/>
                          <a:cs typeface="Times New Roman"/>
                        </a:rPr>
                        <a:t>58</a:t>
                      </a:r>
                      <a:endParaRPr lang="es-H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b="1">
                          <a:latin typeface="Calibri"/>
                          <a:ea typeface="Calibri"/>
                          <a:cs typeface="Times New Roman"/>
                        </a:rPr>
                        <a:t>DECIMO</a:t>
                      </a:r>
                      <a:endParaRPr lang="es-H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82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LENGUAJE ARTISTICO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DECIMO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82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b="1">
                          <a:latin typeface="Calibri"/>
                          <a:ea typeface="Calibri"/>
                          <a:cs typeface="Times New Roman"/>
                        </a:rPr>
                        <a:t>QUIMICA II</a:t>
                      </a:r>
                      <a:endParaRPr lang="es-H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b="1" dirty="0">
                          <a:latin typeface="Calibri"/>
                          <a:ea typeface="Calibri"/>
                          <a:cs typeface="Times New Roman"/>
                        </a:rPr>
                        <a:t>58</a:t>
                      </a:r>
                      <a:endParaRPr lang="es-H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b="1" dirty="0">
                          <a:latin typeface="Calibri"/>
                          <a:ea typeface="Calibri"/>
                          <a:cs typeface="Times New Roman"/>
                        </a:rPr>
                        <a:t>DECIMO</a:t>
                      </a:r>
                      <a:endParaRPr lang="es-H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82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EDUCACION FISICA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DECIMO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0" y="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HN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MATRICULA UNDECIMO GRADO</a:t>
            </a:r>
            <a:endParaRPr kumimoji="0" lang="es-H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071536" y="1928802"/>
          <a:ext cx="7358115" cy="2714643"/>
        </p:xfrm>
        <a:graphic>
          <a:graphicData uri="http://schemas.openxmlformats.org/drawingml/2006/table">
            <a:tbl>
              <a:tblPr/>
              <a:tblGrid>
                <a:gridCol w="7525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84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80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18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620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048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No.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GRADO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Señoritas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Varones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                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8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r>
                        <a:rPr lang="es-HN" sz="2000" dirty="0">
                          <a:latin typeface="Calibri"/>
                          <a:ea typeface="Calibri"/>
                          <a:cs typeface="Calibri"/>
                        </a:rPr>
                        <a:t>É</a:t>
                      </a: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CIMO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                  54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4881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54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1" y="0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HN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BACHILLERATO EN CIENCIAS Y HUMANIDADES, BACHILLERATOS TECNICOS PROFESIONALES ATENDIDOS EN TPA</a:t>
            </a:r>
            <a:endParaRPr kumimoji="0" lang="es-H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500033" y="1357295"/>
          <a:ext cx="8215371" cy="4259099"/>
        </p:xfrm>
        <a:graphic>
          <a:graphicData uri="http://schemas.openxmlformats.org/drawingml/2006/table">
            <a:tbl>
              <a:tblPr/>
              <a:tblGrid>
                <a:gridCol w="7509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75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92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775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57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NO.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BCH Y BTP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NUMERO DE ALUMNOS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GRADO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BCH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Undécimo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1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Bachillerato Técnico Profesional en Informática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Undécimo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Bachillerato Técnico Profesional en Contaduría y Finanzas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Undécimo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1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Bachillerato Técnico Profesional en Agro Industria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Undécimo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1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Bachillerato Técnico Profesional en Electricidad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Undécimo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1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Bachillerato Técnico Profesional en Promoción Social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Undécimo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1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Bachillerato Técnico Profesional en Administración de Empresas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latin typeface="Calibri"/>
                          <a:ea typeface="Calibri"/>
                          <a:cs typeface="Times New Roman"/>
                        </a:rPr>
                        <a:t>Undécimo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0" y="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HN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Procedencia de Matricula Undécimo  Grado</a:t>
            </a:r>
            <a:endParaRPr kumimoji="0" lang="es-H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571472" y="1500171"/>
          <a:ext cx="7929617" cy="3680862"/>
        </p:xfrm>
        <a:graphic>
          <a:graphicData uri="http://schemas.openxmlformats.org/drawingml/2006/table">
            <a:tbl>
              <a:tblPr/>
              <a:tblGrid>
                <a:gridCol w="7543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587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5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0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No.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Nombre del Centro Educativo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No. De Alumnos </a:t>
                      </a:r>
                      <a:r>
                        <a:rPr lang="es-HN" sz="2000">
                          <a:latin typeface="Calibri"/>
                          <a:ea typeface="Calibri"/>
                          <a:cs typeface="Calibri"/>
                        </a:rPr>
                        <a:t>(</a:t>
                      </a: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as)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0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Instituto Departamental De Occidente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               38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00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Instituto Nuevo Mundo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00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Instituto Forestal Lenca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00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Instituto Federico C. Canales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00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Instituto Santo Tomas de Aquino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00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ISEMED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0" y="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HN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MATRICULA DUODECIMO GRADO</a:t>
            </a:r>
            <a:endParaRPr kumimoji="0" lang="es-H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142976" y="2143116"/>
          <a:ext cx="6715171" cy="2286015"/>
        </p:xfrm>
        <a:graphic>
          <a:graphicData uri="http://schemas.openxmlformats.org/drawingml/2006/table">
            <a:tbl>
              <a:tblPr/>
              <a:tblGrid>
                <a:gridCol w="6868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7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82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27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2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168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620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No.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GRADO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Señoritas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Varones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                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20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 err="1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r>
                        <a:rPr lang="es-HN" sz="2000" dirty="0" err="1">
                          <a:latin typeface="Calibri"/>
                          <a:ea typeface="Calibri"/>
                          <a:cs typeface="Calibri"/>
                        </a:rPr>
                        <a:t>uodecimo</a:t>
                      </a:r>
                      <a:endParaRPr lang="es-HN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                  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2005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1" y="0"/>
            <a:ext cx="892971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HN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BACHILLERATO EN CIENCIAS Y HUMANIDADES, BACHILLERATOS TECNICOS PROFESIONALES ATENDIDOS EN TPA</a:t>
            </a:r>
            <a:endParaRPr kumimoji="0" lang="es-H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642910" y="1857364"/>
          <a:ext cx="7643866" cy="3195084"/>
        </p:xfrm>
        <a:graphic>
          <a:graphicData uri="http://schemas.openxmlformats.org/drawingml/2006/table">
            <a:tbl>
              <a:tblPr/>
              <a:tblGrid>
                <a:gridCol w="4286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55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05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791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86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NO.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BCH Y BTP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NUMERO DE ALUMNOS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GRADO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7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Bachillerato Técnico Profesional en Informática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Duodécimo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7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Bachillerato Técnico Profesional en Promoción Social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Duodécimo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0" y="642918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HN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Procedencia de Matricula Duodécimo   Grado</a:t>
            </a:r>
            <a:endParaRPr kumimoji="0" lang="es-HN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928662" y="1571613"/>
          <a:ext cx="7572427" cy="3071832"/>
        </p:xfrm>
        <a:graphic>
          <a:graphicData uri="http://schemas.openxmlformats.org/drawingml/2006/table">
            <a:tbl>
              <a:tblPr/>
              <a:tblGrid>
                <a:gridCol w="720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263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56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239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No.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Nombre del Centro Educativo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No. De Alumnos </a:t>
                      </a:r>
                      <a:r>
                        <a:rPr lang="es-HN" sz="1800">
                          <a:latin typeface="Calibri"/>
                          <a:ea typeface="Calibri"/>
                          <a:cs typeface="Calibri"/>
                        </a:rPr>
                        <a:t>(</a:t>
                      </a: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as)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39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Instituto Nuevo Mundo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39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ISEMED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571472" y="928670"/>
            <a:ext cx="8215370" cy="5293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HN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CONCLUSIONES</a:t>
            </a:r>
            <a:r>
              <a:rPr kumimoji="0" lang="es-HN" sz="14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s-HN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HN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El programa Todos Podemos Avanzar a través de la Dirección Departamental de Educación para II semestre tomo a bien abrir una sola sede en Instituto Departamental de Occidente por amplias instalaciones y por estar ubicado en la cabecera del departamento de Intibucá.</a:t>
            </a:r>
            <a:endParaRPr kumimoji="0" lang="es-HN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HN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Como sedes de Escuela Vacacional se autorizaron a Instituto Departamental de Occidente e Instituto Frao de Celaque en el municipio de San Juan.</a:t>
            </a:r>
            <a:endParaRPr kumimoji="0" lang="es-HN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HN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Se puede observar que es el semestre donde más reprobados hubieron para la que tuvieron que asistir a dicho programa, para mejorar su Rendimiento Académico y aprobar las áreas reprobadas.</a:t>
            </a:r>
            <a:endParaRPr kumimoji="0" lang="es-HN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HN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Se conto con personal de docentes de diferentes especialidades para atender los diferentes  grados BCH Y los diferentes </a:t>
            </a:r>
            <a:r>
              <a:rPr kumimoji="0" lang="es-HN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BTPs.</a:t>
            </a:r>
            <a:endParaRPr kumimoji="0" lang="es-HN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HN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El programa tiene como objetivo, mejorar los índices de aprobación en las diferentes áreas con los jóvenes que por diferentes factores no lograron la nota Satisfactorio.</a:t>
            </a:r>
            <a:endParaRPr kumimoji="0" lang="es-HN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HN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Se debe prestar mayor atención en las áreas de Comunicación y Científica en la educación Básica 7mo, 8vo. Y 9no. Grado.</a:t>
            </a:r>
            <a:endParaRPr kumimoji="0" lang="es-HN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HN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En  Educación Media hacer mayor énfasis en 10mo. Grado donde es formación de Fundamento especial mente en las áreas de matemáticas y las áreas de Ciencias Naturales.</a:t>
            </a:r>
            <a:endParaRPr kumimoji="0" lang="es-HN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428596" y="2357430"/>
          <a:ext cx="7858179" cy="3170696"/>
        </p:xfrm>
        <a:graphic>
          <a:graphicData uri="http://schemas.openxmlformats.org/drawingml/2006/table">
            <a:tbl>
              <a:tblPr/>
              <a:tblGrid>
                <a:gridCol w="7475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122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83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24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No.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Nombre del Centro Educativo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No. De Alumnos </a:t>
                      </a:r>
                      <a:r>
                        <a:rPr lang="es-HN" sz="2000">
                          <a:latin typeface="Calibri"/>
                          <a:ea typeface="Calibri"/>
                          <a:cs typeface="Calibri"/>
                        </a:rPr>
                        <a:t>(</a:t>
                      </a: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as)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Instituto Departamental de Occidente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43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24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Instituto Nuevo Mundo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4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Instituto Forestal Lenca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24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Instituto Federico C. Canales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4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Instituto Hondure</a:t>
                      </a:r>
                      <a:r>
                        <a:rPr lang="es-HN" sz="2000" dirty="0">
                          <a:latin typeface="Calibri"/>
                          <a:ea typeface="Calibri"/>
                          <a:cs typeface="Calibri"/>
                        </a:rPr>
                        <a:t>ñ</a:t>
                      </a: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o de Educación por Radio IHER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0"/>
            <a:ext cx="5860194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HN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HN" sz="1400" b="1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HN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HN" sz="1400" b="1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HN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</a:t>
            </a:r>
            <a:r>
              <a:rPr kumimoji="0" lang="es-HN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Procedencia de Matricula</a:t>
            </a:r>
            <a:endParaRPr kumimoji="0" lang="es-H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HN" sz="1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NOMINA DE PERSONA QUE ATENDIO I SEMESTRE TPA IDO</a:t>
            </a:r>
            <a:endParaRPr kumimoji="0" lang="es-H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876437"/>
              </p:ext>
            </p:extLst>
          </p:nvPr>
        </p:nvGraphicFramePr>
        <p:xfrm>
          <a:off x="0" y="0"/>
          <a:ext cx="9036495" cy="6883013"/>
        </p:xfrm>
        <a:graphic>
          <a:graphicData uri="http://schemas.openxmlformats.org/drawingml/2006/table">
            <a:tbl>
              <a:tblPr/>
              <a:tblGrid>
                <a:gridCol w="83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12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5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47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72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32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09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1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49657">
                <a:tc rowSpan="1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 dirty="0" err="1">
                          <a:latin typeface="Arial Narrow"/>
                          <a:ea typeface="Batang"/>
                          <a:cs typeface="Times New Roman"/>
                        </a:rPr>
                        <a:t>Nº</a:t>
                      </a:r>
                      <a:endParaRPr lang="es-H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s-HN" sz="1200" b="1" dirty="0">
                          <a:latin typeface="Arial Narrow"/>
                          <a:ea typeface="Batang"/>
                          <a:cs typeface="Times New Roman"/>
                        </a:rPr>
                        <a:t>NOMBRE COMPLETO</a:t>
                      </a:r>
                      <a:endParaRPr lang="es-HN" sz="1200" dirty="0">
                        <a:latin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 dirty="0">
                          <a:latin typeface="Arial Narrow"/>
                          <a:ea typeface="Batang"/>
                          <a:cs typeface="Times New Roman"/>
                        </a:rPr>
                        <a:t>ASIGNATRA</a:t>
                      </a:r>
                      <a:endParaRPr lang="es-H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>
                          <a:latin typeface="Arial Narrow"/>
                          <a:ea typeface="Batang"/>
                          <a:cs typeface="Times New Roman"/>
                        </a:rPr>
                        <a:t>CURSO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>
                          <a:latin typeface="Arial Narrow"/>
                          <a:ea typeface="Batang"/>
                          <a:cs typeface="Times New Roman"/>
                        </a:rPr>
                        <a:t>CARGO 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>
                          <a:latin typeface="Arial Narrow"/>
                          <a:ea typeface="Batang"/>
                          <a:cs typeface="Times New Roman"/>
                        </a:rPr>
                        <a:t>NÚMERO 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>
                          <a:latin typeface="Arial Narrow"/>
                          <a:ea typeface="Batang"/>
                          <a:cs typeface="Times New Roman"/>
                        </a:rPr>
                        <a:t>DE HORAS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>
                          <a:latin typeface="Arial Narrow"/>
                          <a:ea typeface="Batang"/>
                          <a:cs typeface="Times New Roman"/>
                        </a:rPr>
                        <a:t>TOTAL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endParaRPr lang="es-HN" dirty="0"/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296">
                <a:tc vMerge="1"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s-HN" sz="1200" dirty="0">
                        <a:latin typeface="Arial Narrow"/>
                        <a:ea typeface="Batang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dirty="0">
                          <a:latin typeface="Arial Narrow"/>
                          <a:ea typeface="Batang"/>
                          <a:cs typeface="Times New Roman"/>
                        </a:rPr>
                        <a:t>ADA MARCIA NOLASCO </a:t>
                      </a:r>
                      <a:endParaRPr lang="es-H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 dirty="0">
                          <a:latin typeface="Arial Narrow"/>
                          <a:ea typeface="Batang"/>
                          <a:cs typeface="Times New Roman"/>
                        </a:rPr>
                        <a:t>-Español I</a:t>
                      </a:r>
                      <a:endParaRPr lang="es-HN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 dirty="0">
                          <a:latin typeface="Arial Narrow"/>
                          <a:ea typeface="Batang"/>
                          <a:cs typeface="Times New Roman"/>
                        </a:rPr>
                        <a:t>-Lengua y Literatura</a:t>
                      </a:r>
                      <a:endParaRPr lang="es-H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>
                          <a:latin typeface="Arial Narrow"/>
                          <a:ea typeface="Batang"/>
                          <a:cs typeface="Times New Roman"/>
                        </a:rPr>
                        <a:t>10°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>
                          <a:latin typeface="Arial Narrow"/>
                          <a:ea typeface="Batang"/>
                          <a:cs typeface="Times New Roman"/>
                        </a:rPr>
                        <a:t>11°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>
                          <a:latin typeface="Arial Narrow"/>
                          <a:ea typeface="Batang"/>
                          <a:cs typeface="Times New Roman"/>
                        </a:rPr>
                        <a:t>Docente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>
                          <a:latin typeface="Arial Narrow"/>
                          <a:ea typeface="Batang"/>
                          <a:cs typeface="Times New Roman"/>
                        </a:rPr>
                        <a:t>8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>
                          <a:latin typeface="Arial Narrow"/>
                          <a:ea typeface="Batang"/>
                          <a:cs typeface="Times New Roman"/>
                        </a:rPr>
                        <a:t>8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>
                          <a:latin typeface="Arial Narrow"/>
                          <a:ea typeface="Batang"/>
                          <a:cs typeface="Times New Roman"/>
                        </a:rPr>
                        <a:t>16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HN" dirty="0"/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8275">
                <a:tc vMerge="1"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s-HN" sz="1200" dirty="0">
                        <a:latin typeface="Arial Narrow"/>
                        <a:ea typeface="Batang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dirty="0">
                          <a:latin typeface="Arial Narrow"/>
                          <a:ea typeface="Batang"/>
                          <a:cs typeface="Times New Roman"/>
                        </a:rPr>
                        <a:t>ANA PATRICIA CASTILLO</a:t>
                      </a:r>
                      <a:endParaRPr lang="es-H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>
                          <a:latin typeface="Arial Narrow"/>
                          <a:ea typeface="Batang"/>
                          <a:cs typeface="Times New Roman"/>
                        </a:rPr>
                        <a:t>-Apreciación Artística 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>
                          <a:latin typeface="Arial Narrow"/>
                          <a:ea typeface="Batang"/>
                          <a:cs typeface="Times New Roman"/>
                        </a:rPr>
                        <a:t>11°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>
                          <a:latin typeface="Arial Narrow"/>
                          <a:ea typeface="Batang"/>
                          <a:cs typeface="Times New Roman"/>
                        </a:rPr>
                        <a:t>Docente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s-HN" sz="1200">
                        <a:latin typeface="Arial Narrow"/>
                        <a:ea typeface="Batang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>
                          <a:latin typeface="Arial Narrow"/>
                          <a:ea typeface="Batang"/>
                          <a:cs typeface="Times New Roman"/>
                        </a:rPr>
                        <a:t>6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HN" dirty="0"/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275">
                <a:tc vMerge="1"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s-HN" sz="1200" dirty="0">
                        <a:latin typeface="Arial Narrow"/>
                        <a:ea typeface="Batang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>
                          <a:latin typeface="Arial Narrow"/>
                          <a:ea typeface="Batang"/>
                          <a:cs typeface="Times New Roman"/>
                        </a:rPr>
                        <a:t>DELMIS HERNÁNDEZ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>
                          <a:latin typeface="Arial Narrow"/>
                          <a:ea typeface="Batang"/>
                          <a:cs typeface="Times New Roman"/>
                        </a:rPr>
                        <a:t>-Física III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>
                          <a:latin typeface="Arial Narrow"/>
                          <a:ea typeface="Batang"/>
                          <a:cs typeface="Times New Roman"/>
                        </a:rPr>
                        <a:t>11°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>
                          <a:latin typeface="Arial Narrow"/>
                          <a:ea typeface="Batang"/>
                          <a:cs typeface="Times New Roman"/>
                        </a:rPr>
                        <a:t>Docente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>
                          <a:latin typeface="Arial Narrow"/>
                          <a:ea typeface="Batang"/>
                          <a:cs typeface="Times New Roman"/>
                        </a:rPr>
                        <a:t>6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>
                          <a:latin typeface="Arial Narrow"/>
                          <a:ea typeface="Batang"/>
                          <a:cs typeface="Times New Roman"/>
                        </a:rPr>
                        <a:t>6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HN" dirty="0"/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275">
                <a:tc vMerge="1"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s-HN" sz="1200" dirty="0">
                        <a:latin typeface="Arial Narrow"/>
                        <a:ea typeface="Batang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>
                          <a:latin typeface="Arial Narrow"/>
                          <a:ea typeface="Batang"/>
                          <a:cs typeface="Times New Roman"/>
                        </a:rPr>
                        <a:t>DILCY POSAS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>
                          <a:latin typeface="Arial Narrow"/>
                          <a:ea typeface="Batang"/>
                          <a:cs typeface="Times New Roman"/>
                        </a:rPr>
                        <a:t>-Biología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>
                          <a:latin typeface="Arial Narrow"/>
                          <a:ea typeface="Batang"/>
                          <a:cs typeface="Times New Roman"/>
                        </a:rPr>
                        <a:t>10°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>
                          <a:latin typeface="Arial Narrow"/>
                          <a:ea typeface="Batang"/>
                          <a:cs typeface="Times New Roman"/>
                        </a:rPr>
                        <a:t>Docente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>
                          <a:latin typeface="Arial Narrow"/>
                          <a:ea typeface="Batang"/>
                          <a:cs typeface="Times New Roman"/>
                        </a:rPr>
                        <a:t>6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>
                          <a:latin typeface="Arial Narrow"/>
                          <a:ea typeface="Batang"/>
                          <a:cs typeface="Times New Roman"/>
                        </a:rPr>
                        <a:t>6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HN" dirty="0"/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8275">
                <a:tc vMerge="1"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s-HN" sz="1200" dirty="0">
                        <a:latin typeface="Arial Narrow"/>
                        <a:ea typeface="Batang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>
                          <a:latin typeface="Arial Narrow"/>
                          <a:ea typeface="Batang"/>
                          <a:cs typeface="Times New Roman"/>
                        </a:rPr>
                        <a:t>JACKELINE MARAVILLA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 dirty="0">
                          <a:latin typeface="Arial Narrow"/>
                          <a:ea typeface="Batang"/>
                          <a:cs typeface="Times New Roman"/>
                        </a:rPr>
                        <a:t>Coordinadora</a:t>
                      </a:r>
                      <a:endParaRPr lang="es-H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7296">
                <a:tc vMerge="1"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s-HN" sz="1200" dirty="0">
                        <a:latin typeface="Arial Narrow"/>
                        <a:ea typeface="Batang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HN" sz="1200">
                          <a:latin typeface="Arial Narrow"/>
                          <a:ea typeface="Batang"/>
                          <a:cs typeface="Times New Roman"/>
                        </a:rPr>
                        <a:t>JICELA CHAVARRIA</a:t>
                      </a:r>
                      <a:endParaRPr lang="es-HN" sz="1200">
                        <a:latin typeface="Calibri"/>
                        <a:cs typeface="Times New Roman"/>
                      </a:endParaRPr>
                    </a:p>
                  </a:txBody>
                  <a:tcPr marL="27623" marR="276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 dirty="0">
                          <a:latin typeface="Arial Narrow"/>
                          <a:ea typeface="Batang"/>
                          <a:cs typeface="Times New Roman"/>
                        </a:rPr>
                        <a:t>-Programación I-Mantenimiento y Rep. I</a:t>
                      </a:r>
                      <a:endParaRPr lang="es-H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 dirty="0">
                          <a:latin typeface="Arial Narrow"/>
                          <a:ea typeface="Batang"/>
                          <a:cs typeface="Times New Roman"/>
                        </a:rPr>
                        <a:t>11°</a:t>
                      </a:r>
                      <a:endParaRPr lang="es-HN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 dirty="0">
                          <a:latin typeface="Arial Narrow"/>
                          <a:ea typeface="Batang"/>
                          <a:cs typeface="Times New Roman"/>
                        </a:rPr>
                        <a:t>12</a:t>
                      </a:r>
                      <a:r>
                        <a:rPr lang="es-HN" sz="1200" dirty="0">
                          <a:latin typeface="Arial Narrow"/>
                          <a:ea typeface="Batang"/>
                          <a:cs typeface="Times New Roman"/>
                        </a:rPr>
                        <a:t>°</a:t>
                      </a:r>
                      <a:endParaRPr lang="es-H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 dirty="0">
                          <a:latin typeface="Arial Narrow"/>
                          <a:ea typeface="Batang"/>
                          <a:cs typeface="Times New Roman"/>
                        </a:rPr>
                        <a:t>Docente</a:t>
                      </a:r>
                      <a:endParaRPr lang="es-H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>
                          <a:latin typeface="Arial Narrow"/>
                          <a:ea typeface="Batang"/>
                          <a:cs typeface="Times New Roman"/>
                        </a:rPr>
                        <a:t>4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>
                          <a:latin typeface="Arial Narrow"/>
                          <a:ea typeface="Batang"/>
                          <a:cs typeface="Times New Roman"/>
                        </a:rPr>
                        <a:t>4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>
                          <a:latin typeface="Arial Narrow"/>
                          <a:ea typeface="Batang"/>
                          <a:cs typeface="Times New Roman"/>
                        </a:rPr>
                        <a:t>8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8275">
                <a:tc vMerge="1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s-HN" sz="1200">
                        <a:latin typeface="Arial Narrow"/>
                        <a:ea typeface="Batang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>
                          <a:latin typeface="Arial Narrow"/>
                          <a:ea typeface="Batang"/>
                          <a:cs typeface="Times New Roman"/>
                        </a:rPr>
                        <a:t>MARÍA NELY GONZÁLEZ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 dirty="0">
                          <a:latin typeface="Arial Narrow"/>
                          <a:ea typeface="Batang"/>
                          <a:cs typeface="Times New Roman"/>
                        </a:rPr>
                        <a:t>-Sociología</a:t>
                      </a:r>
                      <a:endParaRPr lang="es-H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>
                          <a:latin typeface="Arial Narrow"/>
                          <a:ea typeface="Batang"/>
                          <a:cs typeface="Times New Roman"/>
                        </a:rPr>
                        <a:t>10°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>
                          <a:latin typeface="Arial Narrow"/>
                          <a:ea typeface="Batang"/>
                          <a:cs typeface="Times New Roman"/>
                        </a:rPr>
                        <a:t>Docente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>
                          <a:latin typeface="Arial Narrow"/>
                          <a:ea typeface="Batang"/>
                          <a:cs typeface="Times New Roman"/>
                        </a:rPr>
                        <a:t>3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>
                          <a:latin typeface="Arial Narrow"/>
                          <a:ea typeface="Batang"/>
                          <a:cs typeface="Times New Roman"/>
                        </a:rPr>
                        <a:t>3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26317">
                <a:tc vMerge="1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s-HN" sz="1200" dirty="0">
                        <a:latin typeface="Arial Narrow"/>
                        <a:ea typeface="Batang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dirty="0">
                          <a:latin typeface="Arial Narrow"/>
                          <a:ea typeface="Batang"/>
                          <a:cs typeface="Times New Roman"/>
                        </a:rPr>
                        <a:t>REYNA MARGARITA CASTILLO</a:t>
                      </a:r>
                      <a:endParaRPr lang="es-H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dirty="0">
                          <a:latin typeface="Arial Narrow"/>
                          <a:ea typeface="Batang"/>
                          <a:cs typeface="Times New Roman"/>
                        </a:rPr>
                        <a:t>-</a:t>
                      </a:r>
                      <a:r>
                        <a:rPr lang="es-HN" sz="1200" b="1" dirty="0">
                          <a:latin typeface="Arial Narrow"/>
                          <a:ea typeface="Batang"/>
                          <a:cs typeface="Times New Roman"/>
                        </a:rPr>
                        <a:t>Física I</a:t>
                      </a:r>
                      <a:endParaRPr lang="es-HN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 dirty="0">
                          <a:latin typeface="Arial Narrow"/>
                          <a:ea typeface="Batang"/>
                          <a:cs typeface="Times New Roman"/>
                        </a:rPr>
                        <a:t>-Química I</a:t>
                      </a:r>
                      <a:endParaRPr lang="es-HN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 dirty="0">
                          <a:latin typeface="Arial Narrow"/>
                          <a:ea typeface="Batang"/>
                          <a:cs typeface="Times New Roman"/>
                        </a:rPr>
                        <a:t>-Química III</a:t>
                      </a:r>
                      <a:endParaRPr lang="es-H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 dirty="0">
                          <a:latin typeface="Arial Narrow"/>
                          <a:ea typeface="Batang"/>
                          <a:cs typeface="Times New Roman"/>
                        </a:rPr>
                        <a:t>10°</a:t>
                      </a:r>
                      <a:endParaRPr lang="es-HN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 dirty="0">
                          <a:latin typeface="Arial Narrow"/>
                          <a:ea typeface="Batang"/>
                          <a:cs typeface="Times New Roman"/>
                        </a:rPr>
                        <a:t>10°</a:t>
                      </a:r>
                      <a:endParaRPr lang="es-HN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 dirty="0">
                          <a:latin typeface="Arial Narrow"/>
                          <a:ea typeface="Batang"/>
                          <a:cs typeface="Times New Roman"/>
                        </a:rPr>
                        <a:t>11°</a:t>
                      </a:r>
                      <a:endParaRPr lang="es-H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>
                          <a:latin typeface="Arial Narrow"/>
                          <a:ea typeface="Batang"/>
                          <a:cs typeface="Times New Roman"/>
                        </a:rPr>
                        <a:t>Docente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 dirty="0">
                          <a:latin typeface="Arial Narrow"/>
                          <a:ea typeface="Batang"/>
                          <a:cs typeface="Times New Roman"/>
                        </a:rPr>
                        <a:t>6</a:t>
                      </a:r>
                      <a:endParaRPr lang="es-HN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 dirty="0">
                          <a:latin typeface="Arial Narrow"/>
                          <a:ea typeface="Batang"/>
                          <a:cs typeface="Times New Roman"/>
                        </a:rPr>
                        <a:t>6</a:t>
                      </a:r>
                      <a:endParaRPr lang="es-HN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 dirty="0">
                          <a:latin typeface="Arial Narrow"/>
                          <a:ea typeface="Batang"/>
                          <a:cs typeface="Times New Roman"/>
                        </a:rPr>
                        <a:t>6</a:t>
                      </a:r>
                      <a:endParaRPr lang="es-H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>
                          <a:latin typeface="Arial Narrow"/>
                          <a:ea typeface="Batang"/>
                          <a:cs typeface="Times New Roman"/>
                        </a:rPr>
                        <a:t>18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7296">
                <a:tc vMerge="1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s-HN" sz="1200" dirty="0">
                        <a:latin typeface="Arial Narrow"/>
                        <a:ea typeface="Batang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>
                          <a:latin typeface="Arial Narrow"/>
                          <a:ea typeface="Batang"/>
                          <a:cs typeface="Times New Roman"/>
                        </a:rPr>
                        <a:t>SUSAN VALESKA GÁLVEZ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 dirty="0">
                          <a:latin typeface="Arial Narrow"/>
                          <a:ea typeface="Batang"/>
                          <a:cs typeface="Times New Roman"/>
                        </a:rPr>
                        <a:t>-Ingles I</a:t>
                      </a:r>
                      <a:endParaRPr lang="es-HN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 dirty="0">
                          <a:latin typeface="Arial Narrow"/>
                          <a:ea typeface="Batang"/>
                          <a:cs typeface="Times New Roman"/>
                        </a:rPr>
                        <a:t>-Ingles III</a:t>
                      </a:r>
                      <a:endParaRPr lang="es-H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>
                          <a:latin typeface="Arial Narrow"/>
                          <a:ea typeface="Batang"/>
                          <a:cs typeface="Times New Roman"/>
                        </a:rPr>
                        <a:t>10°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>
                          <a:latin typeface="Arial Narrow"/>
                          <a:ea typeface="Batang"/>
                          <a:cs typeface="Times New Roman"/>
                        </a:rPr>
                        <a:t>11°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>
                          <a:latin typeface="Arial Narrow"/>
                          <a:ea typeface="Batang"/>
                          <a:cs typeface="Times New Roman"/>
                        </a:rPr>
                        <a:t>Docente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>
                          <a:latin typeface="Arial Narrow"/>
                          <a:ea typeface="Batang"/>
                          <a:cs typeface="Times New Roman"/>
                        </a:rPr>
                        <a:t>4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>
                          <a:latin typeface="Arial Narrow"/>
                          <a:ea typeface="Batang"/>
                          <a:cs typeface="Times New Roman"/>
                        </a:rPr>
                        <a:t>4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>
                          <a:latin typeface="Arial Narrow"/>
                          <a:ea typeface="Batang"/>
                          <a:cs typeface="Times New Roman"/>
                        </a:rPr>
                        <a:t>8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8275">
                <a:tc vMerge="1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s-HN" sz="1200">
                        <a:latin typeface="Arial Narrow"/>
                        <a:ea typeface="Batang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>
                          <a:latin typeface="Arial Narrow"/>
                          <a:ea typeface="Batang"/>
                          <a:cs typeface="Times New Roman"/>
                        </a:rPr>
                        <a:t>YANY GABRIELA DOMÍNGUEZ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>
                          <a:latin typeface="Arial Narrow"/>
                          <a:ea typeface="Batang"/>
                          <a:cs typeface="Times New Roman"/>
                        </a:rPr>
                        <a:t>-Psicología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>
                          <a:latin typeface="Arial Narrow"/>
                          <a:ea typeface="Batang"/>
                          <a:cs typeface="Times New Roman"/>
                        </a:rPr>
                        <a:t>10°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>
                          <a:latin typeface="Arial Narrow"/>
                          <a:ea typeface="Batang"/>
                          <a:cs typeface="Times New Roman"/>
                        </a:rPr>
                        <a:t>Docente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>
                          <a:latin typeface="Arial Narrow"/>
                          <a:ea typeface="Batang"/>
                          <a:cs typeface="Times New Roman"/>
                        </a:rPr>
                        <a:t>2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>
                          <a:latin typeface="Arial Narrow"/>
                          <a:ea typeface="Batang"/>
                          <a:cs typeface="Times New Roman"/>
                        </a:rPr>
                        <a:t>2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07296">
                <a:tc vMerge="1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s-HN" sz="1200" dirty="0">
                        <a:latin typeface="Arial Narrow"/>
                        <a:ea typeface="Batang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>
                          <a:latin typeface="Arial Narrow"/>
                          <a:ea typeface="Batang"/>
                          <a:cs typeface="Times New Roman"/>
                        </a:rPr>
                        <a:t>ALEXIS RENE RUBIO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 dirty="0">
                          <a:latin typeface="Arial Narrow"/>
                          <a:ea typeface="Batang"/>
                          <a:cs typeface="Times New Roman"/>
                        </a:rPr>
                        <a:t>-Filosofía-Introducción a la economía</a:t>
                      </a:r>
                      <a:endParaRPr lang="es-H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>
                          <a:latin typeface="Arial Narrow"/>
                          <a:ea typeface="Batang"/>
                          <a:cs typeface="Times New Roman"/>
                        </a:rPr>
                        <a:t>10°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>
                          <a:latin typeface="Arial Narrow"/>
                          <a:ea typeface="Batang"/>
                          <a:cs typeface="Times New Roman"/>
                        </a:rPr>
                        <a:t>11°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 dirty="0">
                          <a:latin typeface="Arial Narrow"/>
                          <a:ea typeface="Batang"/>
                          <a:cs typeface="Times New Roman"/>
                        </a:rPr>
                        <a:t>Docente</a:t>
                      </a:r>
                      <a:endParaRPr lang="es-H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>
                          <a:latin typeface="Arial Narrow"/>
                          <a:ea typeface="Batang"/>
                          <a:cs typeface="Times New Roman"/>
                        </a:rPr>
                        <a:t>3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>
                          <a:latin typeface="Arial Narrow"/>
                          <a:ea typeface="Batang"/>
                          <a:cs typeface="Times New Roman"/>
                        </a:rPr>
                        <a:t>3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>
                          <a:latin typeface="Arial Narrow"/>
                          <a:ea typeface="Batang"/>
                          <a:cs typeface="Times New Roman"/>
                        </a:rPr>
                        <a:t>6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07296">
                <a:tc vMerge="1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s-HN" sz="1200" dirty="0">
                        <a:latin typeface="Arial Narrow"/>
                        <a:ea typeface="Batang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>
                          <a:latin typeface="Arial Narrow"/>
                          <a:ea typeface="Batang"/>
                          <a:cs typeface="Times New Roman"/>
                        </a:rPr>
                        <a:t>DOMINGO MARTINIANO MEZA     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dirty="0">
                          <a:latin typeface="Arial Narrow"/>
                          <a:ea typeface="Batang"/>
                          <a:cs typeface="Times New Roman"/>
                        </a:rPr>
                        <a:t>-</a:t>
                      </a:r>
                      <a:r>
                        <a:rPr lang="es-HN" sz="1200" b="1" dirty="0">
                          <a:latin typeface="Arial Narrow"/>
                          <a:ea typeface="Batang"/>
                          <a:cs typeface="Times New Roman"/>
                        </a:rPr>
                        <a:t>Tecnología de la Informática y la Comunicación</a:t>
                      </a:r>
                      <a:endParaRPr lang="es-H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 dirty="0">
                          <a:latin typeface="Arial Narrow"/>
                          <a:ea typeface="Batang"/>
                          <a:cs typeface="Times New Roman"/>
                        </a:rPr>
                        <a:t>11°</a:t>
                      </a:r>
                      <a:endParaRPr lang="es-H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 dirty="0">
                          <a:latin typeface="Arial Narrow"/>
                          <a:ea typeface="Batang"/>
                          <a:cs typeface="Times New Roman"/>
                        </a:rPr>
                        <a:t>Docente</a:t>
                      </a:r>
                      <a:endParaRPr lang="es-H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 dirty="0">
                          <a:latin typeface="Arial Narrow"/>
                          <a:ea typeface="Batang"/>
                          <a:cs typeface="Times New Roman"/>
                        </a:rPr>
                        <a:t>3</a:t>
                      </a:r>
                      <a:endParaRPr lang="es-HN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 dirty="0">
                          <a:latin typeface="Arial Narrow"/>
                          <a:ea typeface="Batang"/>
                          <a:cs typeface="Times New Roman"/>
                        </a:rPr>
                        <a:t>3</a:t>
                      </a:r>
                      <a:endParaRPr lang="es-H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>
                          <a:latin typeface="Arial Narrow"/>
                          <a:ea typeface="Batang"/>
                          <a:cs typeface="Times New Roman"/>
                        </a:rPr>
                        <a:t>6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8275">
                <a:tc vMerge="1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s-HN" sz="1200" dirty="0">
                        <a:latin typeface="Arial Narrow"/>
                        <a:ea typeface="Batang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>
                          <a:latin typeface="Arial Narrow"/>
                          <a:ea typeface="Batang"/>
                          <a:cs typeface="Times New Roman"/>
                        </a:rPr>
                        <a:t>ERMES JAVIER MÉNDEZ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>
                          <a:latin typeface="Arial Narrow"/>
                          <a:ea typeface="Batang"/>
                          <a:cs typeface="Times New Roman"/>
                        </a:rPr>
                        <a:t>-Matemáticas I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>
                          <a:latin typeface="Arial Narrow"/>
                          <a:ea typeface="Batang"/>
                          <a:cs typeface="Times New Roman"/>
                        </a:rPr>
                        <a:t>10°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>
                          <a:latin typeface="Arial Narrow"/>
                          <a:ea typeface="Batang"/>
                          <a:cs typeface="Times New Roman"/>
                        </a:rPr>
                        <a:t>Docente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 dirty="0">
                          <a:latin typeface="Arial Narrow"/>
                          <a:ea typeface="Batang"/>
                          <a:cs typeface="Times New Roman"/>
                        </a:rPr>
                        <a:t>6</a:t>
                      </a:r>
                      <a:endParaRPr lang="es-H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>
                          <a:latin typeface="Arial Narrow"/>
                          <a:ea typeface="Batang"/>
                          <a:cs typeface="Times New Roman"/>
                        </a:rPr>
                        <a:t>6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07296">
                <a:tc vMerge="1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s-HN" sz="1200" dirty="0">
                        <a:latin typeface="Arial Narrow"/>
                        <a:ea typeface="Batang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dirty="0">
                          <a:latin typeface="Arial Narrow"/>
                          <a:ea typeface="Batang"/>
                          <a:cs typeface="Times New Roman"/>
                        </a:rPr>
                        <a:t>JUAN CARLOS DEL CID PINEDA</a:t>
                      </a:r>
                      <a:endParaRPr lang="es-H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>
                          <a:latin typeface="Arial Narrow"/>
                          <a:ea typeface="Batang"/>
                          <a:cs typeface="Times New Roman"/>
                        </a:rPr>
                        <a:t>-Matemáticas Aplicada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>
                          <a:latin typeface="Arial Narrow"/>
                          <a:ea typeface="Batang"/>
                          <a:cs typeface="Times New Roman"/>
                        </a:rPr>
                        <a:t>-Lógica Simbólica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 dirty="0">
                          <a:latin typeface="Arial Narrow"/>
                          <a:ea typeface="Batang"/>
                          <a:cs typeface="Times New Roman"/>
                        </a:rPr>
                        <a:t>11°</a:t>
                      </a:r>
                      <a:endParaRPr lang="es-HN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 dirty="0">
                          <a:latin typeface="Arial Narrow"/>
                          <a:ea typeface="Batang"/>
                          <a:cs typeface="Times New Roman"/>
                        </a:rPr>
                        <a:t>11°</a:t>
                      </a:r>
                      <a:endParaRPr lang="es-H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 dirty="0">
                          <a:latin typeface="Arial Narrow"/>
                          <a:ea typeface="Batang"/>
                          <a:cs typeface="Times New Roman"/>
                        </a:rPr>
                        <a:t>Docente</a:t>
                      </a:r>
                      <a:endParaRPr lang="es-H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 dirty="0">
                          <a:latin typeface="Arial Narrow"/>
                          <a:ea typeface="Batang"/>
                          <a:cs typeface="Times New Roman"/>
                        </a:rPr>
                        <a:t>6</a:t>
                      </a:r>
                      <a:endParaRPr lang="es-HN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 dirty="0">
                          <a:latin typeface="Arial Narrow"/>
                          <a:ea typeface="Batang"/>
                          <a:cs typeface="Times New Roman"/>
                        </a:rPr>
                        <a:t>2</a:t>
                      </a:r>
                      <a:endParaRPr lang="es-H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>
                          <a:latin typeface="Arial Narrow"/>
                          <a:ea typeface="Batang"/>
                          <a:cs typeface="Times New Roman"/>
                        </a:rPr>
                        <a:t>8</a:t>
                      </a:r>
                      <a:endParaRPr lang="es-HN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HN" dirty="0"/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145338">
                <a:tc vMerge="1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s-HN" sz="1200" dirty="0">
                        <a:latin typeface="Arial Narrow"/>
                        <a:ea typeface="Batang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dirty="0">
                          <a:latin typeface="Arial Narrow"/>
                          <a:ea typeface="Batang"/>
                          <a:cs typeface="Times New Roman"/>
                        </a:rPr>
                        <a:t>ROLANDO HERNANDEZ VASQUEZ</a:t>
                      </a:r>
                      <a:endParaRPr lang="es-H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dirty="0">
                          <a:latin typeface="Arial Narrow"/>
                          <a:ea typeface="Batang"/>
                          <a:cs typeface="Times New Roman"/>
                        </a:rPr>
                        <a:t>-</a:t>
                      </a:r>
                      <a:r>
                        <a:rPr lang="es-HN" sz="1200" b="1" dirty="0">
                          <a:latin typeface="Arial Narrow"/>
                          <a:ea typeface="Batang"/>
                          <a:cs typeface="Times New Roman"/>
                        </a:rPr>
                        <a:t>Programación I</a:t>
                      </a:r>
                      <a:endParaRPr lang="es-HN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 dirty="0">
                          <a:latin typeface="Arial Narrow"/>
                          <a:ea typeface="Batang"/>
                          <a:cs typeface="Times New Roman"/>
                        </a:rPr>
                        <a:t>-Diseño Web</a:t>
                      </a:r>
                      <a:endParaRPr lang="es-HN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 dirty="0">
                          <a:latin typeface="Arial Narrow"/>
                          <a:ea typeface="Batang"/>
                          <a:cs typeface="Times New Roman"/>
                        </a:rPr>
                        <a:t>-Laboratorio III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 dirty="0">
                          <a:latin typeface="Arial Narrow"/>
                          <a:ea typeface="Batang"/>
                          <a:cs typeface="Times New Roman"/>
                        </a:rPr>
                        <a:t>-Análisis y Diseño</a:t>
                      </a:r>
                      <a:endParaRPr lang="es-H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 dirty="0">
                          <a:latin typeface="Arial Narrow"/>
                          <a:ea typeface="Batang"/>
                          <a:cs typeface="Times New Roman"/>
                        </a:rPr>
                        <a:t>12°</a:t>
                      </a:r>
                      <a:endParaRPr lang="es-H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 dirty="0">
                          <a:latin typeface="Arial Narrow"/>
                          <a:ea typeface="Batang"/>
                          <a:cs typeface="Times New Roman"/>
                        </a:rPr>
                        <a:t>Docente</a:t>
                      </a:r>
                      <a:endParaRPr lang="es-H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 dirty="0">
                          <a:latin typeface="Arial Narrow"/>
                          <a:ea typeface="Batang"/>
                          <a:cs typeface="Times New Roman"/>
                        </a:rPr>
                        <a:t>6</a:t>
                      </a:r>
                      <a:endParaRPr lang="es-HN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 dirty="0">
                          <a:latin typeface="Arial Narrow"/>
                          <a:ea typeface="Batang"/>
                          <a:cs typeface="Times New Roman"/>
                        </a:rPr>
                        <a:t>12</a:t>
                      </a:r>
                      <a:endParaRPr lang="es-HN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 dirty="0">
                          <a:latin typeface="Arial Narrow"/>
                          <a:ea typeface="Batang"/>
                          <a:cs typeface="Times New Roman"/>
                        </a:rPr>
                        <a:t>10</a:t>
                      </a:r>
                      <a:endParaRPr lang="es-HN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 dirty="0">
                          <a:latin typeface="Arial Narrow"/>
                          <a:ea typeface="Batang"/>
                          <a:cs typeface="Times New Roman"/>
                        </a:rPr>
                        <a:t>5</a:t>
                      </a:r>
                      <a:endParaRPr lang="es-H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HN" sz="1200" b="1" dirty="0">
                          <a:latin typeface="Arial Narrow"/>
                          <a:ea typeface="Batang"/>
                          <a:cs typeface="Times New Roman"/>
                        </a:rPr>
                        <a:t>33</a:t>
                      </a:r>
                      <a:endParaRPr lang="es-HN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HN" sz="1200" dirty="0">
                        <a:latin typeface="Arial Narrow"/>
                        <a:ea typeface="Batang"/>
                        <a:cs typeface="Times New Roman"/>
                      </a:endParaRPr>
                    </a:p>
                  </a:txBody>
                  <a:tcPr marL="27623" marR="276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" y="338552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HN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AREAS CURRICULARES IMPARTIDAS EN TPA  BACHILLERATO EN CIENCIAS Y HUMANIDADES Y BACHILLERATO TECNICO PROFESIONAL</a:t>
            </a:r>
            <a:endParaRPr kumimoji="0" lang="es-HN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500034" y="1357293"/>
          <a:ext cx="7929617" cy="4119354"/>
        </p:xfrm>
        <a:graphic>
          <a:graphicData uri="http://schemas.openxmlformats.org/drawingml/2006/table">
            <a:tbl>
              <a:tblPr/>
              <a:tblGrid>
                <a:gridCol w="847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6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28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28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06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NO.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AREA CURRICULAR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NUMERO DE ALUMNOS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GRADO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6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BIOLOGIA 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DECIMO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6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ESPAÑOL 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DECIMO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06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FILOSOFIA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DECIMO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06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b="1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s-H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b="1">
                          <a:latin typeface="Calibri"/>
                          <a:ea typeface="Calibri"/>
                          <a:cs typeface="Times New Roman"/>
                        </a:rPr>
                        <a:t>FISICA I</a:t>
                      </a:r>
                      <a:endParaRPr lang="es-H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b="1">
                          <a:latin typeface="Calibri"/>
                          <a:ea typeface="Calibri"/>
                          <a:cs typeface="Times New Roman"/>
                        </a:rPr>
                        <a:t>26</a:t>
                      </a:r>
                      <a:endParaRPr lang="es-H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b="1" dirty="0">
                          <a:latin typeface="Calibri"/>
                          <a:ea typeface="Calibri"/>
                          <a:cs typeface="Times New Roman"/>
                        </a:rPr>
                        <a:t>DECIMO</a:t>
                      </a:r>
                      <a:endParaRPr lang="es-H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06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INFORMATICA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DECIMO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06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INGLES 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DECIMO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06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b="1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es-H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b="1">
                          <a:latin typeface="Calibri"/>
                          <a:ea typeface="Calibri"/>
                          <a:cs typeface="Times New Roman"/>
                        </a:rPr>
                        <a:t>MATEMATICAS I</a:t>
                      </a:r>
                      <a:endParaRPr lang="es-H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b="1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es-HN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b="1" dirty="0">
                          <a:latin typeface="Calibri"/>
                          <a:ea typeface="Calibri"/>
                          <a:cs typeface="Times New Roman"/>
                        </a:rPr>
                        <a:t>DECIMO</a:t>
                      </a:r>
                      <a:endParaRPr lang="es-H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06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PSICOLOGIA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DECIMO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06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QUIMICA 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DECIMO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06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SOCIOLOGIA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DECIMO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" y="0"/>
            <a:ext cx="871540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HN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BACHILLERATO EN CIENCIAS Y HUMANIDADES, BACHILLERATOS TECNICOS PROFESIONALES ATENDIDOS EN TPA</a:t>
            </a:r>
            <a:endParaRPr kumimoji="0" lang="es-H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571472" y="2285992"/>
          <a:ext cx="7572427" cy="3029280"/>
        </p:xfrm>
        <a:graphic>
          <a:graphicData uri="http://schemas.openxmlformats.org/drawingml/2006/table">
            <a:tbl>
              <a:tblPr/>
              <a:tblGrid>
                <a:gridCol w="6259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92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00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03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869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143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NO.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BCH Y BTP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NUMERO DE ALUMNOS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GRADO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OBSERVACIONES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15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BCH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Undécimo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Mas reprobación en el área  de Física Aplicada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15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Bachillerato Técnico Profesional en Informática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Undécimo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En su mayoría cursaron clases del área de informática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HN" sz="1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BACHILLERATO EN CIENCIAS Y HUMANIDADES, BACHILLERATOS TECNICOS PROFESIONALES ATENDIDOS EN TPA</a:t>
            </a:r>
            <a:endParaRPr kumimoji="0" lang="es-H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642910" y="2143115"/>
          <a:ext cx="7643865" cy="3516508"/>
        </p:xfrm>
        <a:graphic>
          <a:graphicData uri="http://schemas.openxmlformats.org/drawingml/2006/table">
            <a:tbl>
              <a:tblPr/>
              <a:tblGrid>
                <a:gridCol w="697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9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00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0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869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143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100" dirty="0">
                          <a:latin typeface="Calibri"/>
                          <a:ea typeface="Calibri"/>
                          <a:cs typeface="Times New Roman"/>
                        </a:rPr>
                        <a:t>NO.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BCH Y BTP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NUMERO DE ALUMNOS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GRADO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OBSERVACIONES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15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1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Bachillerato Técnico Profesional en Informática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Duodécimo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latin typeface="Calibri"/>
                          <a:ea typeface="Calibri"/>
                          <a:cs typeface="Times New Roman"/>
                        </a:rPr>
                        <a:t>Todas del área especifica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28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1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Bachillerato Técnico Profesional en Contaduría y Finanzas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latin typeface="Calibri"/>
                          <a:ea typeface="Calibri"/>
                          <a:cs typeface="Times New Roman"/>
                        </a:rPr>
                        <a:t>Duodécimo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928662" y="357166"/>
            <a:ext cx="7000924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HN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HN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TPA 2018 I SEMESTRE</a:t>
            </a:r>
            <a:endParaRPr kumimoji="0" lang="es-H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HN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Sede Instituto LENCA</a:t>
            </a:r>
            <a:endParaRPr kumimoji="0" lang="es-H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HN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Municipio  Yamaranguila</a:t>
            </a:r>
            <a:endParaRPr kumimoji="0" lang="es-H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HN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Matricula por Modalidad y Grado</a:t>
            </a:r>
            <a:endParaRPr kumimoji="0" lang="es-H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H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857224" y="2903220"/>
          <a:ext cx="7358115" cy="2203710"/>
        </p:xfrm>
        <a:graphic>
          <a:graphicData uri="http://schemas.openxmlformats.org/drawingml/2006/table">
            <a:tbl>
              <a:tblPr/>
              <a:tblGrid>
                <a:gridCol w="7015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9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699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74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818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No.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GRADO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Bachillerato Técnico Profesional en Gestión Forestal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r>
                        <a:rPr lang="es-HN" sz="2000" dirty="0">
                          <a:latin typeface="Calibri"/>
                          <a:ea typeface="Calibri"/>
                          <a:cs typeface="Calibri"/>
                        </a:rPr>
                        <a:t>É</a:t>
                      </a: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CIMO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b="1" dirty="0">
                          <a:latin typeface="Calibri"/>
                          <a:ea typeface="Calibri"/>
                          <a:cs typeface="Times New Roman"/>
                        </a:rPr>
                        <a:t>Matricula Final</a:t>
                      </a:r>
                      <a:endParaRPr lang="es-HN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b="1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s-HN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b="1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s-HN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169</TotalTime>
  <Words>2452</Words>
  <Application>Microsoft Office PowerPoint</Application>
  <PresentationFormat>Presentación en pantalla (4:3)</PresentationFormat>
  <Paragraphs>1242</Paragraphs>
  <Slides>37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37</vt:i4>
      </vt:variant>
    </vt:vector>
  </HeadingPairs>
  <TitlesOfParts>
    <vt:vector size="47" baseType="lpstr">
      <vt:lpstr>Algerian</vt:lpstr>
      <vt:lpstr>Arial</vt:lpstr>
      <vt:lpstr>Arial Narrow</vt:lpstr>
      <vt:lpstr>Calibri</vt:lpstr>
      <vt:lpstr>Cambria</vt:lpstr>
      <vt:lpstr>Lucida Sans Unicode</vt:lpstr>
      <vt:lpstr>Verdana</vt:lpstr>
      <vt:lpstr>Wingdings 2</vt:lpstr>
      <vt:lpstr>Wingdings 3</vt:lpstr>
      <vt:lpstr>Concurrencia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Luffi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Carmen Espinoza</cp:lastModifiedBy>
  <cp:revision>6</cp:revision>
  <dcterms:created xsi:type="dcterms:W3CDTF">2019-03-25T14:06:23Z</dcterms:created>
  <dcterms:modified xsi:type="dcterms:W3CDTF">2019-03-26T15:17:49Z</dcterms:modified>
</cp:coreProperties>
</file>