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6" r:id="rId5"/>
    <p:sldId id="257" r:id="rId6"/>
    <p:sldId id="258" r:id="rId7"/>
    <p:sldId id="260" r:id="rId8"/>
    <p:sldId id="259" r:id="rId9"/>
    <p:sldId id="264" r:id="rId10"/>
    <p:sldId id="268" r:id="rId11"/>
    <p:sldId id="269" r:id="rId12"/>
    <p:sldId id="277" r:id="rId13"/>
    <p:sldId id="270" r:id="rId14"/>
    <p:sldId id="272" r:id="rId15"/>
    <p:sldId id="273" r:id="rId16"/>
    <p:sldId id="274" r:id="rId17"/>
    <p:sldId id="276" r:id="rId18"/>
    <p:sldId id="278" r:id="rId19"/>
    <p:sldId id="279" r:id="rId20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9854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6185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512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682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1601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6048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8146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638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2143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0667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2505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6FAE-B6EF-4A3F-A1DF-E63E7E2EC50A}" type="datetimeFigureOut">
              <a:rPr lang="es-HN" smtClean="0"/>
              <a:t>27/03/2019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73FE-DABF-4589-A219-5C9CBA91BB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2212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78000">
              <a:schemeClr val="accent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4031" y="4644573"/>
            <a:ext cx="9144000" cy="1813932"/>
          </a:xfrm>
        </p:spPr>
        <p:txBody>
          <a:bodyPr>
            <a:normAutofit fontScale="90000"/>
          </a:bodyPr>
          <a:lstStyle/>
          <a:p>
            <a:r>
              <a:rPr lang="es-HN" sz="6600" dirty="0" smtClean="0">
                <a:latin typeface="Berlin Sans FB" panose="020E0602020502020306" pitchFamily="34" charset="0"/>
              </a:rPr>
              <a:t>Primer Evento De Rendición De Cuentas 2019 </a:t>
            </a:r>
            <a:endParaRPr lang="es-HN" sz="6600" dirty="0">
              <a:latin typeface="Berlin Sans FB" panose="020E0602020502020306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10890" y="2510970"/>
            <a:ext cx="10382825" cy="17957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b="1" dirty="0">
                <a:latin typeface="Cooper Black" panose="0208090404030B020404" pitchFamily="18" charset="0"/>
              </a:rPr>
              <a:t>Programa Todos Podemos Avanzar TPA </a:t>
            </a:r>
            <a:r>
              <a:rPr lang="es-HN" b="1" dirty="0" smtClean="0">
                <a:latin typeface="Cooper Black" panose="0208090404030B020404" pitchFamily="18" charset="0"/>
              </a:rPr>
              <a:t>2018 - 2019</a:t>
            </a:r>
            <a:endParaRPr lang="es-HN" dirty="0">
              <a:latin typeface="Cooper Black" panose="0208090404030B0204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26146" y="1225629"/>
            <a:ext cx="9144000" cy="10854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4800" i="1" dirty="0"/>
              <a:t>Dirección Departamental de Educación de </a:t>
            </a:r>
            <a:r>
              <a:rPr lang="es-HN" sz="4800" i="1" dirty="0" smtClean="0"/>
              <a:t>Atlántida</a:t>
            </a:r>
            <a:endParaRPr lang="es-HN" sz="4800" dirty="0"/>
          </a:p>
        </p:txBody>
      </p:sp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27" y="27804"/>
            <a:ext cx="1176324" cy="10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257">
              <a:schemeClr val="bg1"/>
            </a:gs>
            <a:gs pos="19000">
              <a:srgbClr val="66FF99"/>
            </a:gs>
            <a:gs pos="20000">
              <a:srgbClr val="DAE2DC"/>
            </a:gs>
            <a:gs pos="13000">
              <a:srgbClr val="DAE2DC"/>
            </a:gs>
            <a:gs pos="0">
              <a:schemeClr val="accent4">
                <a:lumMod val="20000"/>
                <a:lumOff val="80000"/>
              </a:schemeClr>
            </a:gs>
            <a:gs pos="12000">
              <a:srgbClr val="00B0F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76" y="142349"/>
            <a:ext cx="1176324" cy="85913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246736" y="58056"/>
            <a:ext cx="1090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dirty="0"/>
              <a:t>M</a:t>
            </a:r>
            <a:r>
              <a:rPr lang="es-HN" sz="3200" b="1" dirty="0" smtClean="0"/>
              <a:t>atrícula </a:t>
            </a:r>
            <a:r>
              <a:rPr lang="es-HN" sz="3200" b="1" dirty="0"/>
              <a:t>inicial de alumnos inscritos en los centros sedes TPA.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960685"/>
              </p:ext>
            </p:extLst>
          </p:nvPr>
        </p:nvGraphicFramePr>
        <p:xfrm>
          <a:off x="266135" y="642831"/>
          <a:ext cx="5365071" cy="6116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864"/>
                <a:gridCol w="821954"/>
                <a:gridCol w="587465"/>
                <a:gridCol w="704295"/>
                <a:gridCol w="553493"/>
              </a:tblGrid>
              <a:tr h="50341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solidFill>
                            <a:schemeClr val="tx1"/>
                          </a:solidFill>
                          <a:effectLst/>
                        </a:rPr>
                        <a:t>Escuela Vacacional y TPA La Ceiba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408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Modalidad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CURSO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MATRICULA INICIAL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358220">
                <a:tc>
                  <a:txBody>
                    <a:bodyPr/>
                    <a:lstStyle/>
                    <a:p>
                      <a:pPr marL="12382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 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</a:rPr>
                        <a:t>N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V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T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III Ciclo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7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26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44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70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III Ciclo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8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36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38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74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58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III Ciclo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9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33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52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85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TOTAL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95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134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229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BTP Y BCH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10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26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43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69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BCH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11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4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5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9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BTP Contaduría y Finanzas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11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4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10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14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BTP Contaduría y Finanzas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12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2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0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2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BTP Administración de Empresas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11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2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2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4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BTP Informática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11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11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12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23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BTP Informática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12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3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4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Hostelería y Turismo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11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3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0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3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solidFill>
                            <a:schemeClr val="tx1"/>
                          </a:solidFill>
                          <a:effectLst/>
                        </a:rPr>
                        <a:t>Hostelería y Turismo</a:t>
                      </a: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12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2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8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H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TOTAL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151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208</a:t>
                      </a:r>
                      <a:endParaRPr lang="es-H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359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474640"/>
              </p:ext>
            </p:extLst>
          </p:nvPr>
        </p:nvGraphicFramePr>
        <p:xfrm>
          <a:off x="6271238" y="1325000"/>
          <a:ext cx="4474210" cy="5143945"/>
        </p:xfrm>
        <a:graphic>
          <a:graphicData uri="http://schemas.openxmlformats.org/drawingml/2006/table">
            <a:tbl>
              <a:tblPr firstRow="1" firstCol="1" bandRow="1"/>
              <a:tblGrid>
                <a:gridCol w="1619171"/>
                <a:gridCol w="833978"/>
                <a:gridCol w="673687"/>
                <a:gridCol w="673687"/>
                <a:gridCol w="673687"/>
              </a:tblGrid>
              <a:tr h="100420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Escuela Vacacional y TPA Tela</a:t>
                      </a:r>
                      <a:endParaRPr lang="es-H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250991">
                <a:tc rowSpan="2">
                  <a:txBody>
                    <a:bodyPr/>
                    <a:lstStyle/>
                    <a:p>
                      <a:pPr marL="66675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Modalidad 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Curso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Matricula Inicial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36658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6658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CICLO COMÚN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8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8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6658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DIVERSIFICADO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8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8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665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GENERAL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92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9000">
              <a:srgbClr val="66FF99"/>
            </a:gs>
            <a:gs pos="21000">
              <a:srgbClr val="DAE2DC"/>
            </a:gs>
            <a:gs pos="13000">
              <a:srgbClr val="DAE2DC"/>
            </a:gs>
            <a:gs pos="0">
              <a:schemeClr val="accent4">
                <a:lumMod val="20000"/>
                <a:lumOff val="80000"/>
              </a:schemeClr>
            </a:gs>
            <a:gs pos="10000">
              <a:srgbClr val="00B0F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7" y="5817435"/>
            <a:ext cx="1176324" cy="85913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2648844" y="196333"/>
            <a:ext cx="68207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HN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HN" sz="28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lumnos(as) que cursarán clases </a:t>
            </a:r>
          </a:p>
          <a:p>
            <a:r>
              <a:rPr lang="es-HN" sz="28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retrasadas para este año 2019.</a:t>
            </a:r>
            <a:endParaRPr lang="es-HN" sz="28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639" y="1886857"/>
            <a:ext cx="105373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3600" b="1" dirty="0" smtClean="0"/>
              <a:t>32 alumnos reprobaron una o más asignaturas en el programa TPA 2018-2019 lo que significa un 5.7% de reprobación. 11 alumnos se desertaron del programa lo cual implica 1.96% de deserción logrando alcanzar  un 92.34 % de aprobados.</a:t>
            </a:r>
            <a:endParaRPr lang="es-HN" sz="3600" b="1" dirty="0"/>
          </a:p>
        </p:txBody>
      </p:sp>
    </p:spTree>
    <p:extLst>
      <p:ext uri="{BB962C8B-B14F-4D97-AF65-F5344CB8AC3E}">
        <p14:creationId xmlns:p14="http://schemas.microsoft.com/office/powerpoint/2010/main" val="53848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9000">
              <a:srgbClr val="66FF99"/>
            </a:gs>
            <a:gs pos="21000">
              <a:srgbClr val="DAE2DC"/>
            </a:gs>
            <a:gs pos="13000">
              <a:srgbClr val="DAE2DC"/>
            </a:gs>
            <a:gs pos="0">
              <a:schemeClr val="accent4">
                <a:lumMod val="20000"/>
                <a:lumOff val="80000"/>
              </a:schemeClr>
            </a:gs>
            <a:gs pos="10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62" y="5875492"/>
            <a:ext cx="1176324" cy="85913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2884813" y="22165"/>
            <a:ext cx="6348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HN" sz="36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Supervisión</a:t>
            </a:r>
            <a:r>
              <a:rPr lang="es-HN" sz="36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HN" sz="36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3492" y="653154"/>
            <a:ext cx="11611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Unidad departamental de Supervisión Educativa realizó acompañamiento y monitoreo a los centros sedes de TPA donde se destacan los siguientes hallazgos:</a:t>
            </a:r>
            <a:endParaRPr lang="es-H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3492" y="2038149"/>
            <a:ext cx="11218071" cy="4678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HN" sz="2800" b="1" dirty="0" smtClean="0"/>
              <a:t>Los </a:t>
            </a:r>
            <a:r>
              <a:rPr lang="es-HN" sz="2800" b="1" dirty="0"/>
              <a:t>111 alumnos matriculados en el TPA son alumnos del Instituto Triunfo de la Cruz</a:t>
            </a:r>
            <a:r>
              <a:rPr lang="es-HN" sz="2800" b="1" dirty="0" smtClean="0"/>
              <a:t>.</a:t>
            </a:r>
          </a:p>
          <a:p>
            <a:endParaRPr lang="es-HN" sz="2800" b="1" dirty="0" smtClean="0"/>
          </a:p>
          <a:p>
            <a:r>
              <a:rPr lang="es-HN" sz="2800" b="1" dirty="0" smtClean="0"/>
              <a:t>2. Cada docente tiene su horario individual y sus controles </a:t>
            </a:r>
          </a:p>
          <a:p>
            <a:r>
              <a:rPr lang="es-HN" sz="2800" b="1" dirty="0" smtClean="0"/>
              <a:t>correspondientes como cuadro de acumulativos y listas de asistencia</a:t>
            </a:r>
          </a:p>
          <a:p>
            <a:endParaRPr lang="es-HN" sz="2800" b="1" dirty="0" smtClean="0"/>
          </a:p>
          <a:p>
            <a:r>
              <a:rPr lang="es-HN" sz="2800" b="1" dirty="0" smtClean="0"/>
              <a:t>3. Los </a:t>
            </a:r>
            <a:r>
              <a:rPr lang="es-HN" sz="2800" b="1" dirty="0"/>
              <a:t>docentes se desempeñan conforme a su especialidad</a:t>
            </a:r>
            <a:r>
              <a:rPr lang="es-HN" sz="2800" b="1" dirty="0" smtClean="0"/>
              <a:t>.</a:t>
            </a:r>
          </a:p>
          <a:p>
            <a:endParaRPr lang="es-HN" sz="2800" b="1" dirty="0"/>
          </a:p>
          <a:p>
            <a:r>
              <a:rPr lang="es-HN" sz="2800" b="1" dirty="0" smtClean="0"/>
              <a:t>4. Las </a:t>
            </a:r>
            <a:r>
              <a:rPr lang="es-HN" sz="2800" b="1" dirty="0"/>
              <a:t>coordinadoras del programa “todos podemos avanzar”  cuentan con todos los documentos requeridos y </a:t>
            </a:r>
            <a:r>
              <a:rPr lang="es-HN" sz="2800" b="1" dirty="0" smtClean="0"/>
              <a:t>solicitados</a:t>
            </a: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57534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9000">
              <a:srgbClr val="66FF99"/>
            </a:gs>
            <a:gs pos="21000">
              <a:srgbClr val="DAE2DC"/>
            </a:gs>
            <a:gs pos="13000">
              <a:srgbClr val="DAE2DC"/>
            </a:gs>
            <a:gs pos="0">
              <a:schemeClr val="accent4">
                <a:lumMod val="20000"/>
                <a:lumOff val="80000"/>
              </a:schemeClr>
            </a:gs>
            <a:gs pos="10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62" y="5875492"/>
            <a:ext cx="1176324" cy="85913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2884813" y="22165"/>
            <a:ext cx="6348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HN" sz="36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Supervisión</a:t>
            </a:r>
            <a:r>
              <a:rPr lang="es-HN" sz="36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HN" sz="36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3492" y="653154"/>
            <a:ext cx="11611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800" b="1" dirty="0" smtClean="0"/>
              <a:t>La Unidad departamental de Supervisión Educativa realizó acompañamiento y monitoreo a los centros sedes de TPA donde se destacan los siguientes hallazgos:</a:t>
            </a:r>
            <a:endParaRPr lang="es-HN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98763" y="2384517"/>
            <a:ext cx="10900063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HN" sz="2800" b="1" dirty="0"/>
              <a:t>Al aplicar la ficha a la coordinadora de T.P.A. se evidencio que tiene la mayoría de los insumos como </a:t>
            </a:r>
            <a:r>
              <a:rPr lang="es-HN" sz="2800" b="1" dirty="0" smtClean="0"/>
              <a:t>matrícula</a:t>
            </a:r>
            <a:r>
              <a:rPr lang="es-HN" sz="2800" b="1" dirty="0"/>
              <a:t>, </a:t>
            </a:r>
            <a:r>
              <a:rPr lang="es-HN" sz="2800" b="1" dirty="0" smtClean="0"/>
              <a:t>nóminas</a:t>
            </a:r>
            <a:r>
              <a:rPr lang="es-HN" sz="2800" b="1" dirty="0"/>
              <a:t>, carpetas profesionales de docentes, expedientes de los alumnos </a:t>
            </a:r>
            <a:r>
              <a:rPr lang="es-HN" sz="2800" b="1" dirty="0" smtClean="0"/>
              <a:t>matriculados</a:t>
            </a:r>
          </a:p>
          <a:p>
            <a:r>
              <a:rPr lang="es-HN" sz="2800" b="1" dirty="0" smtClean="0"/>
              <a:t> </a:t>
            </a:r>
          </a:p>
          <a:p>
            <a:r>
              <a:rPr lang="es-HN" sz="2800" b="1" dirty="0" smtClean="0"/>
              <a:t>2.  Al </a:t>
            </a:r>
            <a:r>
              <a:rPr lang="es-HN" sz="2800" b="1" dirty="0"/>
              <a:t>observar la clase fue muy activa en el desarrollo de la misma, los  </a:t>
            </a:r>
            <a:r>
              <a:rPr lang="es-HN" sz="2800" b="1" dirty="0" smtClean="0"/>
              <a:t>      cuadernos </a:t>
            </a:r>
            <a:r>
              <a:rPr lang="es-HN" sz="2800" b="1" dirty="0"/>
              <a:t>tienen evidencia de las correcciones realizadas</a:t>
            </a: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49826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9000">
              <a:srgbClr val="66FF99"/>
            </a:gs>
            <a:gs pos="21000">
              <a:srgbClr val="DAE2DC"/>
            </a:gs>
            <a:gs pos="13000">
              <a:srgbClr val="DAE2DC"/>
            </a:gs>
            <a:gs pos="0">
              <a:schemeClr val="accent4">
                <a:lumMod val="20000"/>
                <a:lumOff val="80000"/>
              </a:schemeClr>
            </a:gs>
            <a:gs pos="10000">
              <a:srgbClr val="00B0F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59" y="105186"/>
            <a:ext cx="754743" cy="65315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87086" y="297550"/>
            <a:ext cx="113684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Modalidades autorizadas de cada centro sede TPA según acuerdo.</a:t>
            </a:r>
          </a:p>
          <a:p>
            <a:endParaRPr lang="es-HN" sz="20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45711"/>
              </p:ext>
            </p:extLst>
          </p:nvPr>
        </p:nvGraphicFramePr>
        <p:xfrm>
          <a:off x="2307774" y="1353295"/>
          <a:ext cx="6988628" cy="4969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8628"/>
              </a:tblGrid>
              <a:tr h="286576">
                <a:tc>
                  <a:txBody>
                    <a:bodyPr/>
                    <a:lstStyle/>
                    <a:p>
                      <a:pPr marL="514350" marR="0" indent="-51435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AutoNum type="arabicPeriod"/>
                      </a:pPr>
                      <a:r>
                        <a:rPr lang="es-HN" sz="3200" dirty="0" smtClean="0">
                          <a:solidFill>
                            <a:schemeClr val="tx1"/>
                          </a:solidFill>
                          <a:effectLst/>
                        </a:rPr>
                        <a:t>BTP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HN" sz="3200" dirty="0" smtClean="0">
                          <a:solidFill>
                            <a:schemeClr val="tx1"/>
                          </a:solidFill>
                          <a:effectLst/>
                        </a:rPr>
                        <a:t>2. BCH</a:t>
                      </a:r>
                      <a:endParaRPr lang="es-HN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HN" sz="3200" dirty="0" smtClean="0">
                          <a:solidFill>
                            <a:schemeClr val="tx1"/>
                          </a:solidFill>
                          <a:effectLst/>
                        </a:rPr>
                        <a:t>3. BTP </a:t>
                      </a:r>
                      <a:r>
                        <a:rPr lang="es-HN" sz="3200" dirty="0">
                          <a:solidFill>
                            <a:schemeClr val="tx1"/>
                          </a:solidFill>
                          <a:effectLst/>
                        </a:rPr>
                        <a:t>Contaduría y Finanzas</a:t>
                      </a:r>
                      <a:endParaRPr lang="es-HN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HN" sz="3200" dirty="0" smtClean="0">
                          <a:solidFill>
                            <a:schemeClr val="tx1"/>
                          </a:solidFill>
                          <a:effectLst/>
                        </a:rPr>
                        <a:t>4. BTP </a:t>
                      </a:r>
                      <a:r>
                        <a:rPr lang="es-HN" sz="3200" dirty="0">
                          <a:solidFill>
                            <a:schemeClr val="tx1"/>
                          </a:solidFill>
                          <a:effectLst/>
                        </a:rPr>
                        <a:t>Administración de Empresas</a:t>
                      </a:r>
                      <a:endParaRPr lang="es-HN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HN" sz="3200" dirty="0" smtClean="0">
                          <a:solidFill>
                            <a:schemeClr val="tx1"/>
                          </a:solidFill>
                          <a:effectLst/>
                        </a:rPr>
                        <a:t>5. BTP </a:t>
                      </a:r>
                      <a:r>
                        <a:rPr lang="es-HN" sz="3200" dirty="0">
                          <a:solidFill>
                            <a:schemeClr val="tx1"/>
                          </a:solidFill>
                          <a:effectLst/>
                        </a:rPr>
                        <a:t>Informática</a:t>
                      </a:r>
                      <a:endParaRPr lang="es-HN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HN" sz="3200" dirty="0" smtClean="0">
                          <a:solidFill>
                            <a:schemeClr val="tx1"/>
                          </a:solidFill>
                          <a:effectLst/>
                        </a:rPr>
                        <a:t>6. Hostelería </a:t>
                      </a:r>
                      <a:r>
                        <a:rPr lang="es-HN" sz="3200" dirty="0">
                          <a:solidFill>
                            <a:schemeClr val="tx1"/>
                          </a:solidFill>
                          <a:effectLst/>
                        </a:rPr>
                        <a:t>y </a:t>
                      </a:r>
                      <a:r>
                        <a:rPr lang="es-HN" sz="3200" dirty="0" smtClean="0">
                          <a:solidFill>
                            <a:schemeClr val="tx1"/>
                          </a:solidFill>
                          <a:effectLst/>
                        </a:rPr>
                        <a:t>Turismo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HN" sz="3200" dirty="0" smtClean="0">
                          <a:solidFill>
                            <a:schemeClr val="tx1"/>
                          </a:solidFill>
                          <a:effectLst/>
                        </a:rPr>
                        <a:t>7. Entre otras modalidades.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04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9000">
              <a:srgbClr val="66FF99"/>
            </a:gs>
            <a:gs pos="21000">
              <a:srgbClr val="DAE2DC"/>
            </a:gs>
            <a:gs pos="13000">
              <a:srgbClr val="DAE2DC"/>
            </a:gs>
            <a:gs pos="0">
              <a:schemeClr val="accent4">
                <a:lumMod val="20000"/>
                <a:lumOff val="80000"/>
              </a:schemeClr>
            </a:gs>
            <a:gs pos="10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59" y="5966996"/>
            <a:ext cx="754743" cy="65315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348343" y="393625"/>
            <a:ext cx="115098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HN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Especificación de la cuenta bancaria donde los centros sedes ingresaron el pago TPA.</a:t>
            </a:r>
            <a:endParaRPr lang="es-H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H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 Bancaria de cheques No.	</a:t>
            </a:r>
            <a:r>
              <a:rPr lang="es-HN" sz="32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3-10009800-7 de Banco Atlántida</a:t>
            </a:r>
            <a:endParaRPr lang="es-H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2258" y="2314945"/>
            <a:ext cx="10628085" cy="2814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HN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Aportación de los alumnos.</a:t>
            </a:r>
          </a:p>
          <a:p>
            <a:pPr>
              <a:lnSpc>
                <a:spcPct val="115000"/>
              </a:lnSpc>
            </a:pPr>
            <a:r>
              <a:rPr lang="es-H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HN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HN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561 alumnos pagaron cuota única de  L. 400.00 c/u</a:t>
            </a:r>
          </a:p>
          <a:p>
            <a:pPr indent="449580">
              <a:lnSpc>
                <a:spcPct val="115000"/>
              </a:lnSpc>
            </a:pPr>
            <a:r>
              <a:rPr lang="es-HN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 estudiantes 	Inst. Triunfo De La Cruz 	Tela		L. 79,600.00</a:t>
            </a:r>
          </a:p>
          <a:p>
            <a:pPr indent="449580">
              <a:lnSpc>
                <a:spcPct val="115000"/>
              </a:lnSpc>
            </a:pPr>
            <a:r>
              <a:rPr lang="es-HN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230 estudiantes 	Esc. Francisco Morazán	La Ceiba	L. 92,000.00</a:t>
            </a:r>
          </a:p>
          <a:p>
            <a:pPr indent="449580">
              <a:lnSpc>
                <a:spcPct val="115000"/>
              </a:lnSpc>
            </a:pPr>
            <a:r>
              <a:rPr lang="es-HN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132 estudiantes	Inst. Manuel Bonilla		La Ceiba 	L. 52,800.00</a:t>
            </a:r>
          </a:p>
          <a:p>
            <a:pPr indent="449580">
              <a:lnSpc>
                <a:spcPct val="115000"/>
              </a:lnSpc>
            </a:pPr>
            <a:r>
              <a:rPr lang="es-H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HN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Total		L. 224,400.00</a:t>
            </a:r>
            <a:endParaRPr lang="es-H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3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9000">
              <a:srgbClr val="66FF99"/>
            </a:gs>
            <a:gs pos="21000">
              <a:srgbClr val="DAE2DC"/>
            </a:gs>
            <a:gs pos="13000">
              <a:srgbClr val="DAE2DC"/>
            </a:gs>
            <a:gs pos="0">
              <a:schemeClr val="accent4">
                <a:lumMod val="20000"/>
                <a:lumOff val="80000"/>
              </a:schemeClr>
            </a:gs>
            <a:gs pos="10000">
              <a:srgbClr val="00B0F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7" y="5997986"/>
            <a:ext cx="754743" cy="65315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Rectángulo 2"/>
          <p:cNvSpPr/>
          <p:nvPr/>
        </p:nvSpPr>
        <p:spPr>
          <a:xfrm>
            <a:off x="0" y="279839"/>
            <a:ext cx="11974286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HN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de pago realizado </a:t>
            </a:r>
            <a:r>
              <a:rPr lang="es-HN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HN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docentes según hora clases impartidas</a:t>
            </a:r>
          </a:p>
          <a:p>
            <a:pPr algn="ctr">
              <a:lnSpc>
                <a:spcPct val="115000"/>
              </a:lnSpc>
            </a:pPr>
            <a:endParaRPr lang="es-HN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HN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HN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docentes se les paga el 70% del valor de la hora 	clase </a:t>
            </a:r>
          </a:p>
          <a:p>
            <a:pPr marL="1485900" lvl="2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HN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les pagó a 7 docentes un total de L. 62,980.00</a:t>
            </a:r>
          </a:p>
          <a:p>
            <a:pPr marL="1485900" lvl="2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HN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promedio se pagó L. 7,872.50 a cada docente</a:t>
            </a:r>
          </a:p>
          <a:p>
            <a:pPr marL="1485900" lvl="2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HN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docentes trabajaron ad honorem</a:t>
            </a:r>
          </a:p>
          <a:p>
            <a:pPr lvl="2">
              <a:lnSpc>
                <a:spcPct val="115000"/>
              </a:lnSpc>
            </a:pPr>
            <a:endParaRPr lang="es-HN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</a:pPr>
            <a:r>
              <a:rPr lang="es-HN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Se contrató a 2 aseadores en dos sedes a quien se le pagó L. 5,000.00 c/u</a:t>
            </a:r>
            <a:r>
              <a:rPr lang="es-HN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H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19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9000">
              <a:srgbClr val="66FF99"/>
            </a:gs>
            <a:gs pos="21000">
              <a:srgbClr val="DAE2DC"/>
            </a:gs>
            <a:gs pos="13000">
              <a:srgbClr val="DAE2DC"/>
            </a:gs>
            <a:gs pos="0">
              <a:schemeClr val="accent4">
                <a:lumMod val="20000"/>
                <a:lumOff val="80000"/>
              </a:schemeClr>
            </a:gs>
            <a:gs pos="10000">
              <a:srgbClr val="00B0F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7" y="5997986"/>
            <a:ext cx="754743" cy="65315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22988"/>
              </p:ext>
            </p:extLst>
          </p:nvPr>
        </p:nvGraphicFramePr>
        <p:xfrm>
          <a:off x="566054" y="1088569"/>
          <a:ext cx="10842174" cy="427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4426"/>
                <a:gridCol w="1858899"/>
                <a:gridCol w="1858899"/>
                <a:gridCol w="1859950"/>
              </a:tblGrid>
              <a:tr h="510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HN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Ingresos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Egresos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HN" sz="2000" dirty="0">
                          <a:effectLst/>
                        </a:rPr>
                        <a:t>Saldo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1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>
                          <a:solidFill>
                            <a:schemeClr val="tx1"/>
                          </a:solidFill>
                          <a:effectLst/>
                        </a:rPr>
                        <a:t>Pago de los educandos del Instituto Manuel Bonilla</a:t>
                      </a:r>
                      <a:endParaRPr lang="es-HN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effectLst/>
                        </a:rPr>
                        <a:t>52,800.00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 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HN" sz="2000" dirty="0">
                          <a:effectLst/>
                        </a:rPr>
                        <a:t> 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8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</a:rPr>
                        <a:t>Pago de los educandos del Instituto Triunfo de la Cruz</a:t>
                      </a:r>
                      <a:endParaRPr lang="es-HN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79,600.00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 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HN" sz="2000" dirty="0">
                          <a:effectLst/>
                        </a:rPr>
                        <a:t> 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</a:rPr>
                        <a:t>Pago de los educandos del CEB Francisco Morazán</a:t>
                      </a:r>
                      <a:endParaRPr lang="es-HN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effectLst/>
                        </a:rPr>
                        <a:t>92,000.00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 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HN" sz="2000" dirty="0">
                          <a:effectLst/>
                        </a:rPr>
                        <a:t> 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>
                          <a:solidFill>
                            <a:schemeClr val="tx1"/>
                          </a:solidFill>
                          <a:effectLst/>
                        </a:rPr>
                        <a:t>Factura</a:t>
                      </a:r>
                      <a:endParaRPr lang="es-HN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 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L. 16.226,57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HN" sz="2000">
                          <a:effectLst/>
                        </a:rPr>
                        <a:t> 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>
                          <a:solidFill>
                            <a:schemeClr val="tx1"/>
                          </a:solidFill>
                          <a:effectLst/>
                        </a:rPr>
                        <a:t>Pago de Docentes</a:t>
                      </a:r>
                      <a:endParaRPr lang="es-HN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 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L. 62.980,00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HN" sz="2000" dirty="0">
                          <a:effectLst/>
                        </a:rPr>
                        <a:t> 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u="sng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HN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u="sng">
                          <a:effectLst/>
                        </a:rPr>
                        <a:t>224,400.00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L. 79.206,57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HN" sz="2000" u="sng" dirty="0">
                          <a:effectLst/>
                        </a:rPr>
                        <a:t>145,193.43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HN" altLang="es-H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Informe sobre el uso y manejo del recurso financiero</a:t>
            </a:r>
            <a:endParaRPr lang="es-HN" sz="36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090058" y="5483426"/>
            <a:ext cx="7587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s-HN" altLang="es-H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El saldo se encuentra en la cuenta bancaria de cheques de la </a:t>
            </a:r>
          </a:p>
          <a:p>
            <a:pPr algn="ctr"/>
            <a:r>
              <a:rPr kumimoji="0" lang="es-HN" altLang="es-H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Direcci</a:t>
            </a:r>
            <a:r>
              <a:rPr kumimoji="0" lang="es-HN" altLang="es-H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ó</a:t>
            </a:r>
            <a:r>
              <a:rPr kumimoji="0" lang="es-HN" altLang="es-H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 Departamental de Educaci</a:t>
            </a:r>
            <a:r>
              <a:rPr kumimoji="0" lang="es-HN" altLang="es-H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ó</a:t>
            </a:r>
            <a:r>
              <a:rPr kumimoji="0" lang="es-HN" altLang="es-H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 de Atl</a:t>
            </a:r>
            <a:r>
              <a:rPr kumimoji="0" lang="es-HN" altLang="es-H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á</a:t>
            </a:r>
            <a:r>
              <a:rPr kumimoji="0" lang="es-HN" altLang="es-H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ntida.</a:t>
            </a:r>
            <a:endParaRPr kumimoji="0" lang="es-HN" altLang="es-H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s-HN" sz="2400" dirty="0"/>
          </a:p>
        </p:txBody>
      </p:sp>
    </p:spTree>
    <p:extLst>
      <p:ext uri="{BB962C8B-B14F-4D97-AF65-F5344CB8AC3E}">
        <p14:creationId xmlns:p14="http://schemas.microsoft.com/office/powerpoint/2010/main" val="1864366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9000">
              <a:srgbClr val="66FF99"/>
            </a:gs>
            <a:gs pos="21000">
              <a:srgbClr val="DAE2DC"/>
            </a:gs>
            <a:gs pos="13000">
              <a:srgbClr val="DAE2DC"/>
            </a:gs>
            <a:gs pos="0">
              <a:schemeClr val="accent4">
                <a:lumMod val="20000"/>
                <a:lumOff val="80000"/>
              </a:schemeClr>
            </a:gs>
            <a:gs pos="10000">
              <a:srgbClr val="00B0F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7" y="5997986"/>
            <a:ext cx="754743" cy="65315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CuadroTexto 4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HN" altLang="es-H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Planilla de pago a docentes</a:t>
            </a:r>
            <a:endParaRPr lang="es-HN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r="15727" b="17460"/>
          <a:stretch/>
        </p:blipFill>
        <p:spPr>
          <a:xfrm rot="5400000">
            <a:off x="3105985" y="-845560"/>
            <a:ext cx="5980026" cy="9013373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53447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9000">
              <a:srgbClr val="66FF99"/>
            </a:gs>
            <a:gs pos="21000">
              <a:srgbClr val="DAE2DC"/>
            </a:gs>
            <a:gs pos="13000">
              <a:srgbClr val="DAE2DC"/>
            </a:gs>
            <a:gs pos="0">
              <a:schemeClr val="accent4">
                <a:lumMod val="20000"/>
                <a:lumOff val="80000"/>
              </a:schemeClr>
            </a:gs>
            <a:gs pos="10000">
              <a:srgbClr val="00B0F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7" y="5997986"/>
            <a:ext cx="754743" cy="65315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CuadroTexto 4"/>
          <p:cNvSpPr txBox="1"/>
          <p:nvPr/>
        </p:nvSpPr>
        <p:spPr>
          <a:xfrm>
            <a:off x="0" y="2634344"/>
            <a:ext cx="6008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Entrega de informe de ingresos y egresos a nivel central</a:t>
            </a:r>
            <a:endParaRPr lang="es-HN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" b="12063"/>
          <a:stretch/>
        </p:blipFill>
        <p:spPr>
          <a:xfrm>
            <a:off x="6421378" y="228602"/>
            <a:ext cx="5400969" cy="6437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564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78000">
              <a:schemeClr val="accent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4746" y="1306285"/>
            <a:ext cx="10987311" cy="4397829"/>
          </a:xfrm>
        </p:spPr>
        <p:txBody>
          <a:bodyPr>
            <a:normAutofit fontScale="90000"/>
          </a:bodyPr>
          <a:lstStyle/>
          <a:p>
            <a:pPr algn="l"/>
            <a:r>
              <a:rPr lang="es-HN" b="1" dirty="0" smtClean="0"/>
              <a:t>¿Qué </a:t>
            </a:r>
            <a:r>
              <a:rPr lang="es-HN" b="1" dirty="0"/>
              <a:t>es el TPA</a:t>
            </a:r>
            <a:r>
              <a:rPr lang="es-HN" b="1" dirty="0" smtClean="0"/>
              <a:t>? </a:t>
            </a:r>
            <a:br>
              <a:rPr lang="es-HN" b="1" dirty="0" smtClean="0"/>
            </a:br>
            <a:r>
              <a:rPr lang="es-HN" dirty="0" smtClean="0"/>
              <a:t/>
            </a:r>
            <a:br>
              <a:rPr lang="es-HN" dirty="0" smtClean="0"/>
            </a:br>
            <a:r>
              <a:rPr lang="es-HN" sz="4400" dirty="0" smtClean="0">
                <a:latin typeface="Berlin Sans FB" panose="020E0602020502020306" pitchFamily="34" charset="0"/>
              </a:rPr>
              <a:t>El </a:t>
            </a:r>
            <a:r>
              <a:rPr lang="es-HN" sz="4400" dirty="0">
                <a:latin typeface="Berlin Sans FB" panose="020E0602020502020306" pitchFamily="34" charset="0"/>
              </a:rPr>
              <a:t>TPA es un programa que conlleva una metodología de enseñanza aprendizaje inclusivo, que se fundamenta en un proceso de retroalimentación personalizado de acuerdo a las potencialidades de los educandos.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10890" y="2510970"/>
            <a:ext cx="10382825" cy="17957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HN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78000">
              <a:schemeClr val="accent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5429" y="391885"/>
            <a:ext cx="11248571" cy="6008562"/>
          </a:xfrm>
        </p:spPr>
        <p:txBody>
          <a:bodyPr>
            <a:noAutofit/>
          </a:bodyPr>
          <a:lstStyle/>
          <a:p>
            <a:pPr algn="l"/>
            <a:r>
              <a:rPr lang="es-HN" sz="4000" dirty="0" smtClean="0">
                <a:latin typeface="Berlin Sans FB" panose="020E0602020502020306" pitchFamily="34" charset="0"/>
              </a:rPr>
              <a:t>El programa TPA busca que los educandos desarrollen la competencia Aprender a aprender y aprender para la vida.</a:t>
            </a:r>
            <a:br>
              <a:rPr lang="es-HN" sz="4000" dirty="0" smtClean="0">
                <a:latin typeface="Berlin Sans FB" panose="020E0602020502020306" pitchFamily="34" charset="0"/>
              </a:rPr>
            </a:br>
            <a:r>
              <a:rPr lang="es-HN" sz="4000" dirty="0">
                <a:latin typeface="Berlin Sans FB" panose="020E0602020502020306" pitchFamily="34" charset="0"/>
              </a:rPr>
              <a:t/>
            </a:r>
            <a:br>
              <a:rPr lang="es-HN" sz="4000" dirty="0">
                <a:latin typeface="Berlin Sans FB" panose="020E0602020502020306" pitchFamily="34" charset="0"/>
              </a:rPr>
            </a:br>
            <a:r>
              <a:rPr lang="es-HN" sz="4000" dirty="0" smtClean="0">
                <a:latin typeface="Berlin Sans FB" panose="020E0602020502020306" pitchFamily="34" charset="0"/>
              </a:rPr>
              <a:t>Se pretende que los alumnos y las alumnas avancen en forma independiente, potenciando la autogestión y autorregulación en la construcción de sus aprendizajes, lo que implica enseñar a pensar y a actuar de manera competente ante las exigencias del contexto y lo establecido en contenidos curriculares del área de estudio.</a:t>
            </a:r>
            <a:endParaRPr lang="es-HN" sz="4000" dirty="0">
              <a:latin typeface="Berlin Sans FB" panose="020E0602020502020306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10890" y="2510970"/>
            <a:ext cx="10382825" cy="17957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HN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78000">
              <a:schemeClr val="accent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1215" y="2047010"/>
            <a:ext cx="6450857" cy="437302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HN" sz="4000" dirty="0"/>
              <a:t/>
            </a:r>
            <a:br>
              <a:rPr lang="es-HN" sz="4000" dirty="0"/>
            </a:br>
            <a:r>
              <a:rPr lang="es-HN" sz="31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H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Ritmos Y Estilos De Aprendizaje</a:t>
            </a:r>
            <a:br>
              <a:rPr lang="es-H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Estrategias Didácticas </a:t>
            </a:r>
            <a:br>
              <a:rPr lang="es-H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Estándares De Aprendizaje</a:t>
            </a:r>
            <a:r>
              <a:rPr lang="es-HN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HN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31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H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Aprendizajes Significativos </a:t>
            </a:r>
            <a:r>
              <a:rPr lang="es-HN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HN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31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H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Equidad </a:t>
            </a:r>
            <a:br>
              <a:rPr lang="es-H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Integralidad</a:t>
            </a:r>
            <a:r>
              <a:rPr lang="es-HN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HN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31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s-H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Flexibilidad:</a:t>
            </a:r>
            <a:r>
              <a:rPr lang="es-HN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HN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3100" b="1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s-H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Comunicación:</a:t>
            </a:r>
            <a:r>
              <a:rPr lang="es-HN" sz="7300" dirty="0" smtClean="0"/>
              <a:t/>
            </a:r>
            <a:br>
              <a:rPr lang="es-HN" sz="7300" dirty="0" smtClean="0"/>
            </a:br>
            <a:endParaRPr lang="es-HN" sz="6600" dirty="0">
              <a:latin typeface="Berlin Sans FB" panose="020E0602020502020306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10890" y="2510970"/>
            <a:ext cx="10382825" cy="17957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HN" dirty="0">
              <a:latin typeface="Cooper Black" panose="0208090404030B0204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1216" y="261257"/>
            <a:ext cx="1084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600" b="1" dirty="0"/>
              <a:t>Principios y fundamentos pedagógicos y didácticos en que se </a:t>
            </a:r>
            <a:r>
              <a:rPr lang="es-HN" sz="3600" b="1" i="1" dirty="0"/>
              <a:t>basa la metodología de apren</a:t>
            </a:r>
            <a:r>
              <a:rPr lang="es-HN" sz="3600" b="1" dirty="0"/>
              <a:t>dizaje del TPA </a:t>
            </a:r>
            <a:r>
              <a:rPr lang="es-HN" sz="3600" dirty="0" smtClean="0"/>
              <a:t>:</a:t>
            </a:r>
            <a:endParaRPr lang="es-HN" sz="3600" dirty="0"/>
          </a:p>
        </p:txBody>
      </p:sp>
    </p:spTree>
    <p:extLst>
      <p:ext uri="{BB962C8B-B14F-4D97-AF65-F5344CB8AC3E}">
        <p14:creationId xmlns:p14="http://schemas.microsoft.com/office/powerpoint/2010/main" val="184500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4">
                <a:lumMod val="20000"/>
                <a:lumOff val="8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" y="87088"/>
            <a:ext cx="1176324" cy="10317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1603550" y="1027888"/>
            <a:ext cx="92936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4000" b="1" dirty="0" smtClean="0"/>
              <a:t>Nombre </a:t>
            </a:r>
            <a:r>
              <a:rPr lang="es-HN" sz="4000" b="1" dirty="0"/>
              <a:t>de los coordinadores de cada uno </a:t>
            </a:r>
            <a:endParaRPr lang="es-HN" sz="4000" b="1" dirty="0" smtClean="0"/>
          </a:p>
          <a:p>
            <a:pPr algn="ctr"/>
            <a:r>
              <a:rPr lang="es-HN" sz="4000" b="1" dirty="0" smtClean="0"/>
              <a:t>de </a:t>
            </a:r>
            <a:r>
              <a:rPr lang="es-HN" sz="4000" b="1" dirty="0"/>
              <a:t>los centros educativos </a:t>
            </a:r>
            <a:r>
              <a:rPr lang="es-HN" sz="4000" b="1" dirty="0" smtClean="0"/>
              <a:t>sedes </a:t>
            </a:r>
            <a:r>
              <a:rPr lang="es-HN" sz="4000" b="1" dirty="0"/>
              <a:t>de TPA.</a:t>
            </a:r>
          </a:p>
          <a:p>
            <a:pPr algn="ctr"/>
            <a:endParaRPr lang="es-HN" sz="40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74426"/>
              </p:ext>
            </p:extLst>
          </p:nvPr>
        </p:nvGraphicFramePr>
        <p:xfrm>
          <a:off x="319313" y="2566655"/>
          <a:ext cx="11538857" cy="3391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816"/>
                <a:gridCol w="2590691"/>
                <a:gridCol w="2054930"/>
                <a:gridCol w="1952711"/>
                <a:gridCol w="1335882"/>
                <a:gridCol w="1097371"/>
                <a:gridCol w="2011456"/>
              </a:tblGrid>
              <a:tr h="180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N°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Nombre del Docente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Identidad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Especialidad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Nombramiento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Sede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Cargo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81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Ingrid Dinorah Escalón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0107-1974-01798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Pedagogía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Tela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Coordinadora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41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2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HN" sz="2400">
                          <a:effectLst/>
                        </a:rPr>
                        <a:t>María Elena Díaz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HN" sz="2400" dirty="0">
                          <a:effectLst/>
                        </a:rPr>
                        <a:t>1704-1990-00058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HN" sz="2400" dirty="0">
                          <a:effectLst/>
                        </a:rPr>
                        <a:t>Comerciales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HN" sz="2400" dirty="0">
                          <a:effectLst/>
                        </a:rPr>
                        <a:t>Coordinadora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41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Yesica Alicia </a:t>
                      </a:r>
                      <a:r>
                        <a:rPr lang="es-HN" sz="2800" dirty="0" err="1">
                          <a:effectLst/>
                        </a:rPr>
                        <a:t>Discua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HN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0101-1980-03229</a:t>
                      </a:r>
                      <a:endParaRPr lang="es-HN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HN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Ciencias Naturales</a:t>
                      </a:r>
                      <a:endParaRPr lang="es-HN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573" marR="395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HN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HN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HN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Coordinadora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71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4">
                <a:lumMod val="20000"/>
                <a:lumOff val="8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" y="87088"/>
            <a:ext cx="1176324" cy="10317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1074051" y="159658"/>
            <a:ext cx="1090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dirty="0" smtClean="0"/>
              <a:t>Nombre De Maestros Que Cubrieron Cada Centro Sede TPA </a:t>
            </a:r>
            <a:endParaRPr lang="es-HN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144609"/>
              </p:ext>
            </p:extLst>
          </p:nvPr>
        </p:nvGraphicFramePr>
        <p:xfrm>
          <a:off x="595086" y="817004"/>
          <a:ext cx="11176000" cy="5500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862"/>
                <a:gridCol w="4954138"/>
                <a:gridCol w="2902857"/>
                <a:gridCol w="2685143"/>
              </a:tblGrid>
              <a:tr h="619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</a:rPr>
                        <a:t>N°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3200" dirty="0">
                          <a:effectLst/>
                        </a:rPr>
                        <a:t>Nombre del Docente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3200">
                          <a:effectLst/>
                        </a:rPr>
                        <a:t>Nombramiento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3200" dirty="0">
                          <a:effectLst/>
                        </a:rPr>
                        <a:t>Sede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1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Ingrid Dinorah Escalón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 smtClean="0">
                          <a:effectLst/>
                        </a:rPr>
                        <a:t>Tela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2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Kenia Elizabeth Izaguirre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Tela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3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 err="1">
                          <a:effectLst/>
                        </a:rPr>
                        <a:t>Marllaly</a:t>
                      </a:r>
                      <a:r>
                        <a:rPr lang="es-HN" sz="2400" dirty="0">
                          <a:effectLst/>
                        </a:rPr>
                        <a:t> Reyes Navarro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Tela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4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 err="1">
                          <a:effectLst/>
                        </a:rPr>
                        <a:t>Maricris</a:t>
                      </a:r>
                      <a:r>
                        <a:rPr lang="es-HN" sz="2400" dirty="0">
                          <a:effectLst/>
                        </a:rPr>
                        <a:t> </a:t>
                      </a:r>
                      <a:r>
                        <a:rPr lang="es-HN" sz="2400" dirty="0" err="1">
                          <a:effectLst/>
                        </a:rPr>
                        <a:t>Velasquez</a:t>
                      </a:r>
                      <a:r>
                        <a:rPr lang="es-HN" sz="2400" dirty="0">
                          <a:effectLst/>
                        </a:rPr>
                        <a:t> Rodríguez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Tela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5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Karla </a:t>
                      </a:r>
                      <a:r>
                        <a:rPr lang="es-HN" sz="2400" dirty="0" err="1">
                          <a:effectLst/>
                        </a:rPr>
                        <a:t>Banessa</a:t>
                      </a:r>
                      <a:r>
                        <a:rPr lang="es-HN" sz="2400" dirty="0">
                          <a:effectLst/>
                        </a:rPr>
                        <a:t> Lazo Jiménez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Tela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6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Rosario Elizabeth Zelaya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Tela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7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Oscar Geovani Calix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8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Suyapa Reyes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9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Nora Ninoska Lopez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10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David Lamar Fortin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11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Juana del Carmen </a:t>
                      </a:r>
                      <a:r>
                        <a:rPr lang="es-HN" sz="2400" dirty="0" err="1">
                          <a:effectLst/>
                        </a:rPr>
                        <a:t>Agurcia</a:t>
                      </a:r>
                      <a:r>
                        <a:rPr lang="es-HN" sz="2400" dirty="0">
                          <a:effectLst/>
                        </a:rPr>
                        <a:t> 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</a:rPr>
                        <a:t>12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Yesica Alicia Discua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69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4">
                <a:lumMod val="20000"/>
                <a:lumOff val="8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" y="87088"/>
            <a:ext cx="796474" cy="5515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812799" y="159658"/>
            <a:ext cx="1090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dirty="0" smtClean="0"/>
              <a:t>Nombre De Maestros Que Cubrieron Cada Centro Sede TPA </a:t>
            </a:r>
            <a:endParaRPr lang="es-HN" sz="3200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32069"/>
              </p:ext>
            </p:extLst>
          </p:nvPr>
        </p:nvGraphicFramePr>
        <p:xfrm>
          <a:off x="493483" y="817009"/>
          <a:ext cx="11277598" cy="5678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626"/>
                <a:gridCol w="4892784"/>
                <a:gridCol w="2659810"/>
                <a:gridCol w="3085378"/>
              </a:tblGrid>
              <a:tr h="590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N°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Nombre del Docente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Nombramiento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Sede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13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Martha </a:t>
                      </a:r>
                      <a:r>
                        <a:rPr lang="es-HN" sz="2400" dirty="0" err="1">
                          <a:effectLst/>
                        </a:rPr>
                        <a:t>Xochilth</a:t>
                      </a:r>
                      <a:r>
                        <a:rPr lang="es-HN" sz="2400" dirty="0">
                          <a:effectLst/>
                        </a:rPr>
                        <a:t> Torres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14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Kimberly C </a:t>
                      </a:r>
                      <a:r>
                        <a:rPr lang="es-HN" sz="2400" dirty="0" err="1">
                          <a:effectLst/>
                        </a:rPr>
                        <a:t>Gomez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15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Glenda </a:t>
                      </a:r>
                      <a:r>
                        <a:rPr lang="es-HN" sz="2400" dirty="0" err="1">
                          <a:effectLst/>
                        </a:rPr>
                        <a:t>Almendares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16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Diana Suyapa </a:t>
                      </a:r>
                      <a:r>
                        <a:rPr lang="es-HN" sz="2400" dirty="0" err="1">
                          <a:effectLst/>
                        </a:rPr>
                        <a:t>Juarez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17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Sonia Lourdes Medina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18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Francisca C Izaguirre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19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Wendy Johana Núñez 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20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Helen walkiria Flores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21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Sintia  Rodriguez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22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Sandra Suyapa Padilla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23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Laura Azucena Sánchez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24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Raquel Palma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36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25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Wilfredo Martinez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0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4">
                <a:lumMod val="20000"/>
                <a:lumOff val="8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" y="87088"/>
            <a:ext cx="1176324" cy="10317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1001480" y="58060"/>
            <a:ext cx="1090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dirty="0" smtClean="0"/>
              <a:t>Nombre De Maestros Que Cubrieron Cada Centro Sede TPA </a:t>
            </a:r>
            <a:endParaRPr lang="es-HN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00494"/>
              </p:ext>
            </p:extLst>
          </p:nvPr>
        </p:nvGraphicFramePr>
        <p:xfrm>
          <a:off x="343232" y="658576"/>
          <a:ext cx="11631045" cy="5797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672"/>
                <a:gridCol w="4657667"/>
                <a:gridCol w="2467429"/>
                <a:gridCol w="3846277"/>
              </a:tblGrid>
              <a:tr h="517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N°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Nombre del Docente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Nombramiento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 smtClean="0">
                          <a:effectLst/>
                        </a:rPr>
                        <a:t>Sede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Mario 0rlando Vargas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</a:rPr>
                        <a:t>27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Roberto Carlos Soto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Sandra Janeth Machado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La Ceiba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Daysi Flores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Jesús </a:t>
                      </a:r>
                      <a:r>
                        <a:rPr lang="es-HN" sz="2400" dirty="0" err="1">
                          <a:effectLst/>
                        </a:rPr>
                        <a:t>Sisifredo</a:t>
                      </a:r>
                      <a:r>
                        <a:rPr lang="es-HN" sz="2400" dirty="0">
                          <a:effectLst/>
                        </a:rPr>
                        <a:t> Ortiz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Cesar </a:t>
                      </a:r>
                      <a:r>
                        <a:rPr lang="es-HN" sz="2400" dirty="0" err="1">
                          <a:effectLst/>
                        </a:rPr>
                        <a:t>Ferrera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 err="1">
                          <a:effectLst/>
                        </a:rPr>
                        <a:t>Yury</a:t>
                      </a:r>
                      <a:r>
                        <a:rPr lang="es-HN" sz="2400" dirty="0">
                          <a:effectLst/>
                        </a:rPr>
                        <a:t> </a:t>
                      </a:r>
                      <a:r>
                        <a:rPr lang="es-HN" sz="2400" dirty="0" err="1">
                          <a:effectLst/>
                        </a:rPr>
                        <a:t>Etelinda</a:t>
                      </a:r>
                      <a:r>
                        <a:rPr lang="es-HN" sz="2400" dirty="0">
                          <a:effectLst/>
                        </a:rPr>
                        <a:t> Vargas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 err="1">
                          <a:effectLst/>
                        </a:rPr>
                        <a:t>Sherley</a:t>
                      </a:r>
                      <a:r>
                        <a:rPr lang="es-HN" sz="2400" dirty="0">
                          <a:effectLst/>
                        </a:rPr>
                        <a:t> Elena Brown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Dania </a:t>
                      </a:r>
                      <a:r>
                        <a:rPr lang="es-HN" sz="2400" dirty="0" err="1">
                          <a:effectLst/>
                        </a:rPr>
                        <a:t>Sarai</a:t>
                      </a:r>
                      <a:r>
                        <a:rPr lang="es-HN" sz="2400" dirty="0">
                          <a:effectLst/>
                        </a:rPr>
                        <a:t> Macedo 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Marvin Alfaro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Douglas Zambrano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Ángel David </a:t>
                      </a:r>
                      <a:r>
                        <a:rPr lang="es-HN" sz="2400" dirty="0" err="1">
                          <a:effectLst/>
                        </a:rPr>
                        <a:t>Haylock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>
                          <a:effectLst/>
                        </a:rPr>
                        <a:t>SEMED</a:t>
                      </a:r>
                      <a:endParaRPr lang="es-H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0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Carla Patricia Reyes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SEMED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400" dirty="0">
                          <a:effectLst/>
                        </a:rPr>
                        <a:t>La Ceiba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01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4">
                <a:lumMod val="20000"/>
                <a:lumOff val="8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" y="87088"/>
            <a:ext cx="1176324" cy="10317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986967" y="377368"/>
            <a:ext cx="1090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dirty="0" smtClean="0"/>
              <a:t>Nombre De Maestros Que Atendieron Cada Centro Sede TPA </a:t>
            </a:r>
            <a:endParaRPr lang="es-HN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98911"/>
              </p:ext>
            </p:extLst>
          </p:nvPr>
        </p:nvGraphicFramePr>
        <p:xfrm>
          <a:off x="343232" y="1277910"/>
          <a:ext cx="11631045" cy="5284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672"/>
                <a:gridCol w="4802810"/>
                <a:gridCol w="2772229"/>
                <a:gridCol w="3396334"/>
              </a:tblGrid>
              <a:tr h="46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N°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Nombre del Docente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Nombramiento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Sede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/>
                </a:tc>
              </a:tr>
              <a:tr h="162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María Elena </a:t>
                      </a:r>
                      <a:r>
                        <a:rPr lang="es-HN" sz="2800" dirty="0" smtClean="0">
                          <a:effectLst/>
                        </a:rPr>
                        <a:t>Díaz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SEMED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La Ceiba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59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Víctor Eduardo Ayala Castañeda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Contrato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Tela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59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 err="1">
                          <a:effectLst/>
                        </a:rPr>
                        <a:t>Osman</a:t>
                      </a:r>
                      <a:r>
                        <a:rPr lang="es-HN" sz="2800" dirty="0">
                          <a:effectLst/>
                        </a:rPr>
                        <a:t> Ramón Paz Alvarado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Contrato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Tela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59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</a:rPr>
                        <a:t>42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Luis Alfredo </a:t>
                      </a:r>
                      <a:r>
                        <a:rPr lang="es-HN" sz="2800" dirty="0" smtClean="0">
                          <a:effectLst/>
                        </a:rPr>
                        <a:t>Pérez </a:t>
                      </a:r>
                      <a:r>
                        <a:rPr lang="es-HN" sz="2800" dirty="0">
                          <a:effectLst/>
                        </a:rPr>
                        <a:t>Gutiérrez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Contrato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Tela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59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 err="1">
                          <a:effectLst/>
                        </a:rPr>
                        <a:t>Junia</a:t>
                      </a:r>
                      <a:r>
                        <a:rPr lang="es-HN" sz="2800" dirty="0">
                          <a:effectLst/>
                        </a:rPr>
                        <a:t> Isabel Alonso Hernández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Contrato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Tela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59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Gerardo Vallecillo Melgar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Contrato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Tela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59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Doris </a:t>
                      </a:r>
                      <a:r>
                        <a:rPr lang="es-HN" sz="2800" dirty="0" err="1">
                          <a:effectLst/>
                        </a:rPr>
                        <a:t>Lizeth</a:t>
                      </a:r>
                      <a:r>
                        <a:rPr lang="es-HN" sz="2800" dirty="0">
                          <a:effectLst/>
                        </a:rPr>
                        <a:t> Lino Reyes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Contrato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La Ceiba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59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Edgardo Rafael </a:t>
                      </a:r>
                      <a:r>
                        <a:rPr lang="es-HN" sz="2800" dirty="0" err="1">
                          <a:effectLst/>
                        </a:rPr>
                        <a:t>Maradiaga</a:t>
                      </a:r>
                      <a:r>
                        <a:rPr lang="es-HN" sz="2800" dirty="0">
                          <a:effectLst/>
                        </a:rPr>
                        <a:t> Castellanos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Contrato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Tela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59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Vanessa </a:t>
                      </a:r>
                      <a:r>
                        <a:rPr lang="es-HN" sz="2800" dirty="0" err="1">
                          <a:effectLst/>
                        </a:rPr>
                        <a:t>Soliman</a:t>
                      </a:r>
                      <a:r>
                        <a:rPr lang="es-HN" sz="2800" dirty="0">
                          <a:effectLst/>
                        </a:rPr>
                        <a:t> </a:t>
                      </a:r>
                      <a:r>
                        <a:rPr lang="es-HN" sz="2800" dirty="0" err="1">
                          <a:effectLst/>
                        </a:rPr>
                        <a:t>Satani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Contrato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La Ceiba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59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es-H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3" marR="39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Thelma Judith Vallejo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>
                          <a:effectLst/>
                        </a:rPr>
                        <a:t>Contrato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800" dirty="0">
                          <a:effectLst/>
                        </a:rPr>
                        <a:t>La Ceiba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880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1101</Words>
  <Application>Microsoft Office PowerPoint</Application>
  <PresentationFormat>Panorámica</PresentationFormat>
  <Paragraphs>453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Berlin Sans FB</vt:lpstr>
      <vt:lpstr>Calibri</vt:lpstr>
      <vt:lpstr>Calibri Light</vt:lpstr>
      <vt:lpstr>Cooper Black</vt:lpstr>
      <vt:lpstr>Times New Roman</vt:lpstr>
      <vt:lpstr>Tema de Office</vt:lpstr>
      <vt:lpstr>Primer Evento De Rendición De Cuentas 2019 </vt:lpstr>
      <vt:lpstr>¿Qué es el TPA?   El TPA es un programa que conlleva una metodología de enseñanza aprendizaje inclusivo, que se fundamenta en un proceso de retroalimentación personalizado de acuerdo a las potencialidades de los educandos. </vt:lpstr>
      <vt:lpstr>El programa TPA busca que los educandos desarrollen la competencia Aprender a aprender y aprender para la vida.  Se pretende que los alumnos y las alumnas avancen en forma independiente, potenciando la autogestión y autorregulación en la construcción de sus aprendizajes, lo que implica enseñar a pensar y a actuar de manera competente ante las exigencias del contexto y lo establecido en contenidos curriculares del área de estudio.</vt:lpstr>
      <vt:lpstr> 1. Ritmos Y Estilos De Aprendizaje 2. Estrategias Didácticas  3. Estándares De Aprendizaje 4. Aprendizajes Significativos  5. Equidad  6. Integralidad: 7. Flexibilidad: 8. Comunicación: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Evento De Rendición De Cuentas 2019</dc:title>
  <dc:creator>usted</dc:creator>
  <cp:lastModifiedBy>LIDIA URBINA</cp:lastModifiedBy>
  <cp:revision>35</cp:revision>
  <dcterms:created xsi:type="dcterms:W3CDTF">2019-03-26T17:30:41Z</dcterms:created>
  <dcterms:modified xsi:type="dcterms:W3CDTF">2019-03-27T21:48:32Z</dcterms:modified>
</cp:coreProperties>
</file>