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3" r:id="rId16"/>
    <p:sldId id="284" r:id="rId17"/>
    <p:sldId id="285" r:id="rId18"/>
    <p:sldId id="286" r:id="rId19"/>
    <p:sldId id="287" r:id="rId20"/>
    <p:sldId id="288" r:id="rId21"/>
    <p:sldId id="289" r:id="rId22"/>
    <p:sldId id="290" r:id="rId23"/>
    <p:sldId id="291" r:id="rId24"/>
    <p:sldId id="292" r:id="rId25"/>
    <p:sldId id="265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1" autoAdjust="0"/>
    <p:restoredTop sz="94660"/>
  </p:normalViewPr>
  <p:slideViewPr>
    <p:cSldViewPr snapToGrid="0" showGuides="1">
      <p:cViewPr varScale="1">
        <p:scale>
          <a:sx n="79" d="100"/>
          <a:sy n="79" d="100"/>
        </p:scale>
        <p:origin x="-16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7130C0-AF48-4D0F-B224-7318F8BC40CF}" type="doc">
      <dgm:prSet loTypeId="urn:microsoft.com/office/officeart/2005/8/layout/bProcess3" loCatId="process" qsTypeId="urn:microsoft.com/office/officeart/2005/8/quickstyle/3d3" qsCatId="3D" csTypeId="urn:microsoft.com/office/officeart/2005/8/colors/colorful1#1" csCatId="colorful" phldr="1"/>
      <dgm:spPr/>
      <dgm:t>
        <a:bodyPr/>
        <a:lstStyle/>
        <a:p>
          <a:endParaRPr lang="es-ES"/>
        </a:p>
      </dgm:t>
    </dgm:pt>
    <dgm:pt modelId="{A3E68C77-E9B0-4124-B369-C61C40C41621}">
      <dgm:prSet custT="1"/>
      <dgm:spPr/>
      <dgm:t>
        <a:bodyPr/>
        <a:lstStyle/>
        <a:p>
          <a:pPr rtl="0"/>
          <a:r>
            <a:rPr lang="es-HN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Educandos de Tercer Ciclo atendidos en el programa de Escuela Vacacional</a:t>
          </a:r>
          <a:endParaRPr lang="es-HN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3FCFC79-E6FB-406A-909F-45F693BEFE18}" type="parTrans" cxnId="{EE4B6348-43CD-410F-8C9C-25BE636DF642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2FB7BAB-1164-449F-9F7D-E1D18265CAC3}" type="sibTrans" cxnId="{EE4B6348-43CD-410F-8C9C-25BE636DF642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D2B1C5B-79F4-4379-87F9-CA2432FDEB85}">
      <dgm:prSet custT="1"/>
      <dgm:spPr/>
      <dgm:t>
        <a:bodyPr/>
        <a:lstStyle/>
        <a:p>
          <a:pPr rtl="0"/>
          <a:r>
            <a:rPr lang="es-HN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Educandos del Nivel Medio atendido en el Programa Todos Podemos Avanzar. </a:t>
          </a:r>
          <a:endParaRPr lang="es-HN" sz="20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DDEC75-E47A-4376-A816-AFC250DA33D7}" type="parTrans" cxnId="{3DA97257-D618-4679-9124-06F4046D8ACB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90C8C19-D321-4E5C-A45B-D806AD1BC8BF}" type="sibTrans" cxnId="{3DA97257-D618-4679-9124-06F4046D8ACB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AB927F-679E-46AC-B2E2-5D9456FAEE5A}">
      <dgm:prSet custT="1"/>
      <dgm:spPr/>
      <dgm:t>
        <a:bodyPr/>
        <a:lstStyle/>
        <a:p>
          <a:pPr rtl="0"/>
          <a:r>
            <a:rPr lang="es-HN" sz="20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Reingreso al sistema de los educandos retornado en calidad de migrantes.</a:t>
          </a:r>
          <a:endParaRPr lang="es-HN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658EE2-7629-458A-85CD-FA7310C51BEB}" type="parTrans" cxnId="{69C1AB2B-1B42-4937-AC97-9FB564D77B37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48FF960-3F72-4728-82AF-B0C8650577C0}" type="sibTrans" cxnId="{69C1AB2B-1B42-4937-AC97-9FB564D77B37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F63350A-5182-42C8-864A-97DEF4ECAA41}">
      <dgm:prSet custT="1"/>
      <dgm:spPr/>
      <dgm:t>
        <a:bodyPr/>
        <a:lstStyle/>
        <a:p>
          <a:pPr rtl="0"/>
          <a:r>
            <a:rPr lang="es-HN" sz="20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Reingreso al sistema los educandos que no se pudieron matricular en el II Semestre </a:t>
          </a:r>
          <a:endParaRPr lang="es-HN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12E4538-AB44-41C7-B3C9-13EFCE6A855A}" type="parTrans" cxnId="{DB1C73B5-1CB8-4FCD-AD01-1195ADB6008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3DC7D95-209F-4308-9A48-0F0B25E30394}" type="sibTrans" cxnId="{DB1C73B5-1CB8-4FCD-AD01-1195ADB60086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D60644-C622-4919-B031-D57DD85DEDE9}">
      <dgm:prSet custT="1"/>
      <dgm:spPr/>
      <dgm:t>
        <a:bodyPr/>
        <a:lstStyle/>
        <a:p>
          <a:pPr rtl="0"/>
          <a:r>
            <a:rPr lang="es-HN" sz="20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Empleo para docentes</a:t>
          </a:r>
          <a:endParaRPr lang="es-HN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CD9FB8-566F-4198-95A2-4F87743E984C}" type="parTrans" cxnId="{57556016-7DBA-4DC5-8723-C93303127A09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3010D3F-3638-42EC-923D-A028FD981B70}" type="sibTrans" cxnId="{57556016-7DBA-4DC5-8723-C93303127A09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9E4EB20-3D38-4035-91E7-0CC7519C9C37}">
      <dgm:prSet custT="1"/>
      <dgm:spPr/>
      <dgm:t>
        <a:bodyPr/>
        <a:lstStyle/>
        <a:p>
          <a:pPr rtl="0"/>
          <a:r>
            <a:rPr lang="es-HN" sz="20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Apoyo para los padres de familia para que sus hijos no reprueben el año escolar. </a:t>
          </a:r>
          <a:endParaRPr lang="es-HN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84696CC-679A-49F4-9CB4-3960010D2EE7}" type="parTrans" cxnId="{6245B815-EEF1-4AA9-BCF2-C921C5BD20E0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E3DC9F-9BB8-49F7-87BF-B69704EC5F4F}" type="sibTrans" cxnId="{6245B815-EEF1-4AA9-BCF2-C921C5BD20E0}">
      <dgm:prSet/>
      <dgm:spPr/>
      <dgm:t>
        <a:bodyPr/>
        <a:lstStyle/>
        <a:p>
          <a:endParaRPr lang="es-ES" sz="20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2598A26-4973-4ED1-A140-3F9093F462D7}" type="pres">
      <dgm:prSet presAssocID="{2A7130C0-AF48-4D0F-B224-7318F8BC40C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2D71E43-ABFB-4C59-8AFB-8236102000DC}" type="pres">
      <dgm:prSet presAssocID="{A3E68C77-E9B0-4124-B369-C61C40C41621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7527FE5-FBA9-4826-932C-9895CEBA17B1}" type="pres">
      <dgm:prSet presAssocID="{52FB7BAB-1164-449F-9F7D-E1D18265CAC3}" presName="sibTrans" presStyleLbl="sibTrans1D1" presStyleIdx="0" presStyleCnt="5"/>
      <dgm:spPr/>
      <dgm:t>
        <a:bodyPr/>
        <a:lstStyle/>
        <a:p>
          <a:endParaRPr lang="es-ES"/>
        </a:p>
      </dgm:t>
    </dgm:pt>
    <dgm:pt modelId="{2B7576A3-8C9A-46A6-902B-99136199C55D}" type="pres">
      <dgm:prSet presAssocID="{52FB7BAB-1164-449F-9F7D-E1D18265CAC3}" presName="connectorText" presStyleLbl="sibTrans1D1" presStyleIdx="0" presStyleCnt="5"/>
      <dgm:spPr/>
      <dgm:t>
        <a:bodyPr/>
        <a:lstStyle/>
        <a:p>
          <a:endParaRPr lang="es-ES"/>
        </a:p>
      </dgm:t>
    </dgm:pt>
    <dgm:pt modelId="{9718F355-4EE9-4634-A34E-8D4A884F90C7}" type="pres">
      <dgm:prSet presAssocID="{0D2B1C5B-79F4-4379-87F9-CA2432FDEB8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2505342-21B8-4A82-ADB3-B8640DD87BBC}" type="pres">
      <dgm:prSet presAssocID="{790C8C19-D321-4E5C-A45B-D806AD1BC8BF}" presName="sibTrans" presStyleLbl="sibTrans1D1" presStyleIdx="1" presStyleCnt="5"/>
      <dgm:spPr/>
      <dgm:t>
        <a:bodyPr/>
        <a:lstStyle/>
        <a:p>
          <a:endParaRPr lang="es-ES"/>
        </a:p>
      </dgm:t>
    </dgm:pt>
    <dgm:pt modelId="{C77F44A6-7511-4C0D-968A-82F57EDFAEEA}" type="pres">
      <dgm:prSet presAssocID="{790C8C19-D321-4E5C-A45B-D806AD1BC8BF}" presName="connectorText" presStyleLbl="sibTrans1D1" presStyleIdx="1" presStyleCnt="5"/>
      <dgm:spPr/>
      <dgm:t>
        <a:bodyPr/>
        <a:lstStyle/>
        <a:p>
          <a:endParaRPr lang="es-ES"/>
        </a:p>
      </dgm:t>
    </dgm:pt>
    <dgm:pt modelId="{4DA26938-A402-4491-835C-668CBCF0A3BF}" type="pres">
      <dgm:prSet presAssocID="{41AB927F-679E-46AC-B2E2-5D9456FAEE5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3B504A-19FB-475D-BF8C-FFFB68E1B7FE}" type="pres">
      <dgm:prSet presAssocID="{D48FF960-3F72-4728-82AF-B0C8650577C0}" presName="sibTrans" presStyleLbl="sibTrans1D1" presStyleIdx="2" presStyleCnt="5"/>
      <dgm:spPr/>
      <dgm:t>
        <a:bodyPr/>
        <a:lstStyle/>
        <a:p>
          <a:endParaRPr lang="es-ES"/>
        </a:p>
      </dgm:t>
    </dgm:pt>
    <dgm:pt modelId="{16D7CEF2-7217-4229-9319-4D345066B4A4}" type="pres">
      <dgm:prSet presAssocID="{D48FF960-3F72-4728-82AF-B0C8650577C0}" presName="connectorText" presStyleLbl="sibTrans1D1" presStyleIdx="2" presStyleCnt="5"/>
      <dgm:spPr/>
      <dgm:t>
        <a:bodyPr/>
        <a:lstStyle/>
        <a:p>
          <a:endParaRPr lang="es-ES"/>
        </a:p>
      </dgm:t>
    </dgm:pt>
    <dgm:pt modelId="{8BC3A355-DB8A-473E-8903-057A25DAEFB6}" type="pres">
      <dgm:prSet presAssocID="{CF63350A-5182-42C8-864A-97DEF4ECAA41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B8A941C-CF56-4F8B-8272-505205F65156}" type="pres">
      <dgm:prSet presAssocID="{A3DC7D95-209F-4308-9A48-0F0B25E30394}" presName="sibTrans" presStyleLbl="sibTrans1D1" presStyleIdx="3" presStyleCnt="5"/>
      <dgm:spPr/>
      <dgm:t>
        <a:bodyPr/>
        <a:lstStyle/>
        <a:p>
          <a:endParaRPr lang="es-ES"/>
        </a:p>
      </dgm:t>
    </dgm:pt>
    <dgm:pt modelId="{BCEF2736-4BC2-421B-8C10-CAEC7FD8DEDE}" type="pres">
      <dgm:prSet presAssocID="{A3DC7D95-209F-4308-9A48-0F0B25E30394}" presName="connectorText" presStyleLbl="sibTrans1D1" presStyleIdx="3" presStyleCnt="5"/>
      <dgm:spPr/>
      <dgm:t>
        <a:bodyPr/>
        <a:lstStyle/>
        <a:p>
          <a:endParaRPr lang="es-ES"/>
        </a:p>
      </dgm:t>
    </dgm:pt>
    <dgm:pt modelId="{79B54D13-0D45-4F40-A173-0FA390CD46C7}" type="pres">
      <dgm:prSet presAssocID="{80D60644-C622-4919-B031-D57DD85DEDE9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EC581DC-4B9C-499A-9D1F-6D5AC9A1106F}" type="pres">
      <dgm:prSet presAssocID="{73010D3F-3638-42EC-923D-A028FD981B70}" presName="sibTrans" presStyleLbl="sibTrans1D1" presStyleIdx="4" presStyleCnt="5"/>
      <dgm:spPr/>
      <dgm:t>
        <a:bodyPr/>
        <a:lstStyle/>
        <a:p>
          <a:endParaRPr lang="es-ES"/>
        </a:p>
      </dgm:t>
    </dgm:pt>
    <dgm:pt modelId="{7FC2D549-089C-4BBB-97B1-CECA040E5E64}" type="pres">
      <dgm:prSet presAssocID="{73010D3F-3638-42EC-923D-A028FD981B70}" presName="connectorText" presStyleLbl="sibTrans1D1" presStyleIdx="4" presStyleCnt="5"/>
      <dgm:spPr/>
      <dgm:t>
        <a:bodyPr/>
        <a:lstStyle/>
        <a:p>
          <a:endParaRPr lang="es-ES"/>
        </a:p>
      </dgm:t>
    </dgm:pt>
    <dgm:pt modelId="{EFAFF407-4859-42A7-A764-5A22F7735993}" type="pres">
      <dgm:prSet presAssocID="{19E4EB20-3D38-4035-91E7-0CC7519C9C3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3D6E588-6F34-4F0C-BEB3-271F71BF4EDB}" type="presOf" srcId="{52FB7BAB-1164-449F-9F7D-E1D18265CAC3}" destId="{67527FE5-FBA9-4826-932C-9895CEBA17B1}" srcOrd="0" destOrd="0" presId="urn:microsoft.com/office/officeart/2005/8/layout/bProcess3"/>
    <dgm:cxn modelId="{37DCBB12-40B3-4412-958A-14B051FBC224}" type="presOf" srcId="{790C8C19-D321-4E5C-A45B-D806AD1BC8BF}" destId="{C77F44A6-7511-4C0D-968A-82F57EDFAEEA}" srcOrd="1" destOrd="0" presId="urn:microsoft.com/office/officeart/2005/8/layout/bProcess3"/>
    <dgm:cxn modelId="{22FF04A1-06D9-450E-9037-EDC8969C1CE6}" type="presOf" srcId="{D48FF960-3F72-4728-82AF-B0C8650577C0}" destId="{F03B504A-19FB-475D-BF8C-FFFB68E1B7FE}" srcOrd="0" destOrd="0" presId="urn:microsoft.com/office/officeart/2005/8/layout/bProcess3"/>
    <dgm:cxn modelId="{57556016-7DBA-4DC5-8723-C93303127A09}" srcId="{2A7130C0-AF48-4D0F-B224-7318F8BC40CF}" destId="{80D60644-C622-4919-B031-D57DD85DEDE9}" srcOrd="4" destOrd="0" parTransId="{B8CD9FB8-566F-4198-95A2-4F87743E984C}" sibTransId="{73010D3F-3638-42EC-923D-A028FD981B70}"/>
    <dgm:cxn modelId="{DB1C73B5-1CB8-4FCD-AD01-1195ADB60086}" srcId="{2A7130C0-AF48-4D0F-B224-7318F8BC40CF}" destId="{CF63350A-5182-42C8-864A-97DEF4ECAA41}" srcOrd="3" destOrd="0" parTransId="{D12E4538-AB44-41C7-B3C9-13EFCE6A855A}" sibTransId="{A3DC7D95-209F-4308-9A48-0F0B25E30394}"/>
    <dgm:cxn modelId="{B4764189-C8E5-41EF-8EB0-628CEBB5CC54}" type="presOf" srcId="{0D2B1C5B-79F4-4379-87F9-CA2432FDEB85}" destId="{9718F355-4EE9-4634-A34E-8D4A884F90C7}" srcOrd="0" destOrd="0" presId="urn:microsoft.com/office/officeart/2005/8/layout/bProcess3"/>
    <dgm:cxn modelId="{A9B8D7D1-630B-4FA7-96AE-11E91E69D9EE}" type="presOf" srcId="{A3DC7D95-209F-4308-9A48-0F0B25E30394}" destId="{BCEF2736-4BC2-421B-8C10-CAEC7FD8DEDE}" srcOrd="1" destOrd="0" presId="urn:microsoft.com/office/officeart/2005/8/layout/bProcess3"/>
    <dgm:cxn modelId="{478ACF90-4944-43B7-A2C6-998BE1E30D62}" type="presOf" srcId="{A3DC7D95-209F-4308-9A48-0F0B25E30394}" destId="{0B8A941C-CF56-4F8B-8272-505205F65156}" srcOrd="0" destOrd="0" presId="urn:microsoft.com/office/officeart/2005/8/layout/bProcess3"/>
    <dgm:cxn modelId="{69C1AB2B-1B42-4937-AC97-9FB564D77B37}" srcId="{2A7130C0-AF48-4D0F-B224-7318F8BC40CF}" destId="{41AB927F-679E-46AC-B2E2-5D9456FAEE5A}" srcOrd="2" destOrd="0" parTransId="{9B658EE2-7629-458A-85CD-FA7310C51BEB}" sibTransId="{D48FF960-3F72-4728-82AF-B0C8650577C0}"/>
    <dgm:cxn modelId="{853DA49D-60DD-4D27-8A35-5B1273215440}" type="presOf" srcId="{73010D3F-3638-42EC-923D-A028FD981B70}" destId="{4EC581DC-4B9C-499A-9D1F-6D5AC9A1106F}" srcOrd="0" destOrd="0" presId="urn:microsoft.com/office/officeart/2005/8/layout/bProcess3"/>
    <dgm:cxn modelId="{3E59ADD2-337D-41F5-85BD-A298F42C7E59}" type="presOf" srcId="{52FB7BAB-1164-449F-9F7D-E1D18265CAC3}" destId="{2B7576A3-8C9A-46A6-902B-99136199C55D}" srcOrd="1" destOrd="0" presId="urn:microsoft.com/office/officeart/2005/8/layout/bProcess3"/>
    <dgm:cxn modelId="{3D315519-CD87-4678-9EEB-CE6F170D5AC6}" type="presOf" srcId="{A3E68C77-E9B0-4124-B369-C61C40C41621}" destId="{82D71E43-ABFB-4C59-8AFB-8236102000DC}" srcOrd="0" destOrd="0" presId="urn:microsoft.com/office/officeart/2005/8/layout/bProcess3"/>
    <dgm:cxn modelId="{B1BD3CA4-F519-43C7-9D1C-1D91DAE5FA64}" type="presOf" srcId="{41AB927F-679E-46AC-B2E2-5D9456FAEE5A}" destId="{4DA26938-A402-4491-835C-668CBCF0A3BF}" srcOrd="0" destOrd="0" presId="urn:microsoft.com/office/officeart/2005/8/layout/bProcess3"/>
    <dgm:cxn modelId="{EE4B6348-43CD-410F-8C9C-25BE636DF642}" srcId="{2A7130C0-AF48-4D0F-B224-7318F8BC40CF}" destId="{A3E68C77-E9B0-4124-B369-C61C40C41621}" srcOrd="0" destOrd="0" parTransId="{83FCFC79-E6FB-406A-909F-45F693BEFE18}" sibTransId="{52FB7BAB-1164-449F-9F7D-E1D18265CAC3}"/>
    <dgm:cxn modelId="{02E10D00-41ED-46EC-940F-E6C0EA8C6186}" type="presOf" srcId="{19E4EB20-3D38-4035-91E7-0CC7519C9C37}" destId="{EFAFF407-4859-42A7-A764-5A22F7735993}" srcOrd="0" destOrd="0" presId="urn:microsoft.com/office/officeart/2005/8/layout/bProcess3"/>
    <dgm:cxn modelId="{5DF14F3B-B79E-4777-AC52-9451EA7D9377}" type="presOf" srcId="{80D60644-C622-4919-B031-D57DD85DEDE9}" destId="{79B54D13-0D45-4F40-A173-0FA390CD46C7}" srcOrd="0" destOrd="0" presId="urn:microsoft.com/office/officeart/2005/8/layout/bProcess3"/>
    <dgm:cxn modelId="{9D05E2D8-BD85-44B6-9DAC-17CA2BF07C38}" type="presOf" srcId="{D48FF960-3F72-4728-82AF-B0C8650577C0}" destId="{16D7CEF2-7217-4229-9319-4D345066B4A4}" srcOrd="1" destOrd="0" presId="urn:microsoft.com/office/officeart/2005/8/layout/bProcess3"/>
    <dgm:cxn modelId="{80727561-F23F-43EA-A88F-9B6453B080DC}" type="presOf" srcId="{790C8C19-D321-4E5C-A45B-D806AD1BC8BF}" destId="{72505342-21B8-4A82-ADB3-B8640DD87BBC}" srcOrd="0" destOrd="0" presId="urn:microsoft.com/office/officeart/2005/8/layout/bProcess3"/>
    <dgm:cxn modelId="{76B96C5F-C07C-4DEA-98A7-25AECD397A5E}" type="presOf" srcId="{2A7130C0-AF48-4D0F-B224-7318F8BC40CF}" destId="{A2598A26-4973-4ED1-A140-3F9093F462D7}" srcOrd="0" destOrd="0" presId="urn:microsoft.com/office/officeart/2005/8/layout/bProcess3"/>
    <dgm:cxn modelId="{6245B815-EEF1-4AA9-BCF2-C921C5BD20E0}" srcId="{2A7130C0-AF48-4D0F-B224-7318F8BC40CF}" destId="{19E4EB20-3D38-4035-91E7-0CC7519C9C37}" srcOrd="5" destOrd="0" parTransId="{184696CC-679A-49F4-9CB4-3960010D2EE7}" sibTransId="{26E3DC9F-9BB8-49F7-87BF-B69704EC5F4F}"/>
    <dgm:cxn modelId="{3DA97257-D618-4679-9124-06F4046D8ACB}" srcId="{2A7130C0-AF48-4D0F-B224-7318F8BC40CF}" destId="{0D2B1C5B-79F4-4379-87F9-CA2432FDEB85}" srcOrd="1" destOrd="0" parTransId="{AFDDEC75-E47A-4376-A816-AFC250DA33D7}" sibTransId="{790C8C19-D321-4E5C-A45B-D806AD1BC8BF}"/>
    <dgm:cxn modelId="{F2E71885-353F-4AEC-BF77-1A285956CA82}" type="presOf" srcId="{73010D3F-3638-42EC-923D-A028FD981B70}" destId="{7FC2D549-089C-4BBB-97B1-CECA040E5E64}" srcOrd="1" destOrd="0" presId="urn:microsoft.com/office/officeart/2005/8/layout/bProcess3"/>
    <dgm:cxn modelId="{44E8CC4B-CEFF-4A52-9AF0-A83DD42D57EA}" type="presOf" srcId="{CF63350A-5182-42C8-864A-97DEF4ECAA41}" destId="{8BC3A355-DB8A-473E-8903-057A25DAEFB6}" srcOrd="0" destOrd="0" presId="urn:microsoft.com/office/officeart/2005/8/layout/bProcess3"/>
    <dgm:cxn modelId="{69480E1D-0AF2-4693-8B2A-7022D4E8DAB9}" type="presParOf" srcId="{A2598A26-4973-4ED1-A140-3F9093F462D7}" destId="{82D71E43-ABFB-4C59-8AFB-8236102000DC}" srcOrd="0" destOrd="0" presId="urn:microsoft.com/office/officeart/2005/8/layout/bProcess3"/>
    <dgm:cxn modelId="{A4A66D3F-F063-47CE-B916-553C95903DCE}" type="presParOf" srcId="{A2598A26-4973-4ED1-A140-3F9093F462D7}" destId="{67527FE5-FBA9-4826-932C-9895CEBA17B1}" srcOrd="1" destOrd="0" presId="urn:microsoft.com/office/officeart/2005/8/layout/bProcess3"/>
    <dgm:cxn modelId="{4AAB5484-7619-486A-A10B-2112EE10A65B}" type="presParOf" srcId="{67527FE5-FBA9-4826-932C-9895CEBA17B1}" destId="{2B7576A3-8C9A-46A6-902B-99136199C55D}" srcOrd="0" destOrd="0" presId="urn:microsoft.com/office/officeart/2005/8/layout/bProcess3"/>
    <dgm:cxn modelId="{57A421EB-7059-43BE-B52A-F2178B55001A}" type="presParOf" srcId="{A2598A26-4973-4ED1-A140-3F9093F462D7}" destId="{9718F355-4EE9-4634-A34E-8D4A884F90C7}" srcOrd="2" destOrd="0" presId="urn:microsoft.com/office/officeart/2005/8/layout/bProcess3"/>
    <dgm:cxn modelId="{F7FD1D39-65B8-40EC-B356-DC3606362673}" type="presParOf" srcId="{A2598A26-4973-4ED1-A140-3F9093F462D7}" destId="{72505342-21B8-4A82-ADB3-B8640DD87BBC}" srcOrd="3" destOrd="0" presId="urn:microsoft.com/office/officeart/2005/8/layout/bProcess3"/>
    <dgm:cxn modelId="{95022AB6-45E8-4D97-B9DE-26AC129C7C39}" type="presParOf" srcId="{72505342-21B8-4A82-ADB3-B8640DD87BBC}" destId="{C77F44A6-7511-4C0D-968A-82F57EDFAEEA}" srcOrd="0" destOrd="0" presId="urn:microsoft.com/office/officeart/2005/8/layout/bProcess3"/>
    <dgm:cxn modelId="{A1A1525F-28C8-44B2-AD22-FA2BCCD7CF7E}" type="presParOf" srcId="{A2598A26-4973-4ED1-A140-3F9093F462D7}" destId="{4DA26938-A402-4491-835C-668CBCF0A3BF}" srcOrd="4" destOrd="0" presId="urn:microsoft.com/office/officeart/2005/8/layout/bProcess3"/>
    <dgm:cxn modelId="{ADF4E5AA-59D7-4E53-9FCC-E19C4285C4EC}" type="presParOf" srcId="{A2598A26-4973-4ED1-A140-3F9093F462D7}" destId="{F03B504A-19FB-475D-BF8C-FFFB68E1B7FE}" srcOrd="5" destOrd="0" presId="urn:microsoft.com/office/officeart/2005/8/layout/bProcess3"/>
    <dgm:cxn modelId="{C6EDD8C3-DD7F-4110-A0C7-FC15CB91A656}" type="presParOf" srcId="{F03B504A-19FB-475D-BF8C-FFFB68E1B7FE}" destId="{16D7CEF2-7217-4229-9319-4D345066B4A4}" srcOrd="0" destOrd="0" presId="urn:microsoft.com/office/officeart/2005/8/layout/bProcess3"/>
    <dgm:cxn modelId="{9507FA9A-466E-408D-876B-CB37B84824F4}" type="presParOf" srcId="{A2598A26-4973-4ED1-A140-3F9093F462D7}" destId="{8BC3A355-DB8A-473E-8903-057A25DAEFB6}" srcOrd="6" destOrd="0" presId="urn:microsoft.com/office/officeart/2005/8/layout/bProcess3"/>
    <dgm:cxn modelId="{B7CDFED2-E32A-4546-8D70-DF9351167284}" type="presParOf" srcId="{A2598A26-4973-4ED1-A140-3F9093F462D7}" destId="{0B8A941C-CF56-4F8B-8272-505205F65156}" srcOrd="7" destOrd="0" presId="urn:microsoft.com/office/officeart/2005/8/layout/bProcess3"/>
    <dgm:cxn modelId="{F6290033-CB10-4350-B401-A0E0F372DAEE}" type="presParOf" srcId="{0B8A941C-CF56-4F8B-8272-505205F65156}" destId="{BCEF2736-4BC2-421B-8C10-CAEC7FD8DEDE}" srcOrd="0" destOrd="0" presId="urn:microsoft.com/office/officeart/2005/8/layout/bProcess3"/>
    <dgm:cxn modelId="{782E73C6-8514-43A8-82E8-310FD784F0C5}" type="presParOf" srcId="{A2598A26-4973-4ED1-A140-3F9093F462D7}" destId="{79B54D13-0D45-4F40-A173-0FA390CD46C7}" srcOrd="8" destOrd="0" presId="urn:microsoft.com/office/officeart/2005/8/layout/bProcess3"/>
    <dgm:cxn modelId="{C254305C-9E6D-4F01-9CEB-F76307E2066D}" type="presParOf" srcId="{A2598A26-4973-4ED1-A140-3F9093F462D7}" destId="{4EC581DC-4B9C-499A-9D1F-6D5AC9A1106F}" srcOrd="9" destOrd="0" presId="urn:microsoft.com/office/officeart/2005/8/layout/bProcess3"/>
    <dgm:cxn modelId="{3CFD1644-86AB-4C43-B9E5-17602B40B1E4}" type="presParOf" srcId="{4EC581DC-4B9C-499A-9D1F-6D5AC9A1106F}" destId="{7FC2D549-089C-4BBB-97B1-CECA040E5E64}" srcOrd="0" destOrd="0" presId="urn:microsoft.com/office/officeart/2005/8/layout/bProcess3"/>
    <dgm:cxn modelId="{9C75371F-B7B1-4C66-846B-B09BF1E6132C}" type="presParOf" srcId="{A2598A26-4973-4ED1-A140-3F9093F462D7}" destId="{EFAFF407-4859-42A7-A764-5A22F7735993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A4D91F-0B2B-4750-BBF8-F285886BED3B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1269AB8-09E0-4058-8010-E19D160AF856}">
      <dgm:prSet phldrT="[Texto]"/>
      <dgm:spPr/>
      <dgm:t>
        <a:bodyPr/>
        <a:lstStyle/>
        <a:p>
          <a:r>
            <a:rPr lang="es-ES" dirty="0" smtClean="0"/>
            <a:t>Monitoreo en el aula de clases</a:t>
          </a:r>
          <a:endParaRPr lang="es-ES" dirty="0"/>
        </a:p>
      </dgm:t>
    </dgm:pt>
    <dgm:pt modelId="{9EF97084-D878-424E-A0E4-57F4FF1D139B}" type="parTrans" cxnId="{93FF5945-EFAF-4C41-AF1A-E100751B044F}">
      <dgm:prSet/>
      <dgm:spPr/>
      <dgm:t>
        <a:bodyPr/>
        <a:lstStyle/>
        <a:p>
          <a:endParaRPr lang="es-ES"/>
        </a:p>
      </dgm:t>
    </dgm:pt>
    <dgm:pt modelId="{CCF1F706-8C14-479E-ACAC-B0C249D399AE}" type="sibTrans" cxnId="{93FF5945-EFAF-4C41-AF1A-E100751B044F}">
      <dgm:prSet/>
      <dgm:spPr/>
      <dgm:t>
        <a:bodyPr/>
        <a:lstStyle/>
        <a:p>
          <a:endParaRPr lang="es-ES"/>
        </a:p>
      </dgm:t>
    </dgm:pt>
    <dgm:pt modelId="{2015BE26-A7A0-4527-92C6-AA38CF38CC02}">
      <dgm:prSet phldrT="[Texto]"/>
      <dgm:spPr/>
      <dgm:t>
        <a:bodyPr/>
        <a:lstStyle/>
        <a:p>
          <a:r>
            <a:rPr lang="es-HN" dirty="0" smtClean="0"/>
            <a:t>Aplicación de ficha de acompañamiento docente </a:t>
          </a:r>
          <a:endParaRPr lang="es-ES" dirty="0"/>
        </a:p>
      </dgm:t>
    </dgm:pt>
    <dgm:pt modelId="{2F3E9EEB-2186-469E-8F83-43D31C3C7FDE}" type="parTrans" cxnId="{2308BEF8-3F54-4633-AB0D-8013173630CB}">
      <dgm:prSet/>
      <dgm:spPr/>
      <dgm:t>
        <a:bodyPr/>
        <a:lstStyle/>
        <a:p>
          <a:endParaRPr lang="es-ES"/>
        </a:p>
      </dgm:t>
    </dgm:pt>
    <dgm:pt modelId="{5E54D061-F4A8-48F9-B138-84AFB1C44074}" type="sibTrans" cxnId="{2308BEF8-3F54-4633-AB0D-8013173630CB}">
      <dgm:prSet/>
      <dgm:spPr/>
      <dgm:t>
        <a:bodyPr/>
        <a:lstStyle/>
        <a:p>
          <a:endParaRPr lang="es-ES"/>
        </a:p>
      </dgm:t>
    </dgm:pt>
    <dgm:pt modelId="{9DBFBBCC-4071-440F-8467-B4BFEF0B4EF7}">
      <dgm:prSet phldrT="[Texto]"/>
      <dgm:spPr/>
      <dgm:t>
        <a:bodyPr/>
        <a:lstStyle/>
        <a:p>
          <a:r>
            <a:rPr lang="es-ES" dirty="0" smtClean="0"/>
            <a:t>Llamadas a padres de familia para informar avances de sus hijos. </a:t>
          </a:r>
          <a:endParaRPr lang="es-ES" dirty="0"/>
        </a:p>
      </dgm:t>
    </dgm:pt>
    <dgm:pt modelId="{20D54550-2E80-4020-86C6-443314E27BBE}" type="parTrans" cxnId="{0F792CA6-1AAB-43C0-A197-BEB17F866D72}">
      <dgm:prSet/>
      <dgm:spPr/>
      <dgm:t>
        <a:bodyPr/>
        <a:lstStyle/>
        <a:p>
          <a:endParaRPr lang="es-ES"/>
        </a:p>
      </dgm:t>
    </dgm:pt>
    <dgm:pt modelId="{E308C15C-4B58-4692-AED2-7F2D788AD28D}" type="sibTrans" cxnId="{0F792CA6-1AAB-43C0-A197-BEB17F866D72}">
      <dgm:prSet/>
      <dgm:spPr/>
      <dgm:t>
        <a:bodyPr/>
        <a:lstStyle/>
        <a:p>
          <a:endParaRPr lang="es-ES"/>
        </a:p>
      </dgm:t>
    </dgm:pt>
    <dgm:pt modelId="{42332E5C-2E1A-48E6-BA9B-18E720FBBCD4}" type="pres">
      <dgm:prSet presAssocID="{33A4D91F-0B2B-4750-BBF8-F285886BED3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ES"/>
        </a:p>
      </dgm:t>
    </dgm:pt>
    <dgm:pt modelId="{8D68AEB5-DB2F-4748-AFB0-97515BD64632}" type="pres">
      <dgm:prSet presAssocID="{21269AB8-09E0-4058-8010-E19D160AF856}" presName="composite" presStyleCnt="0"/>
      <dgm:spPr/>
    </dgm:pt>
    <dgm:pt modelId="{C731FF9E-3DAE-4EA3-9DA0-57FC747F2221}" type="pres">
      <dgm:prSet presAssocID="{21269AB8-09E0-4058-8010-E19D160AF856}" presName="LShape" presStyleLbl="alignNode1" presStyleIdx="0" presStyleCnt="5"/>
      <dgm:spPr/>
    </dgm:pt>
    <dgm:pt modelId="{7D4E80E9-1BF1-4912-8881-35DF428D6FA7}" type="pres">
      <dgm:prSet presAssocID="{21269AB8-09E0-4058-8010-E19D160AF856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5853DDF4-7B1C-45B0-B87D-FE8C1502F5CE}" type="pres">
      <dgm:prSet presAssocID="{21269AB8-09E0-4058-8010-E19D160AF856}" presName="Triangle" presStyleLbl="alignNode1" presStyleIdx="1" presStyleCnt="5"/>
      <dgm:spPr/>
    </dgm:pt>
    <dgm:pt modelId="{84405E7E-A23A-431E-90BD-FA03CA4FCFA7}" type="pres">
      <dgm:prSet presAssocID="{CCF1F706-8C14-479E-ACAC-B0C249D399AE}" presName="sibTrans" presStyleCnt="0"/>
      <dgm:spPr/>
    </dgm:pt>
    <dgm:pt modelId="{A24DB6ED-C424-4FCC-9194-D027218CED90}" type="pres">
      <dgm:prSet presAssocID="{CCF1F706-8C14-479E-ACAC-B0C249D399AE}" presName="space" presStyleCnt="0"/>
      <dgm:spPr/>
    </dgm:pt>
    <dgm:pt modelId="{82F4D429-8DC8-4882-A5F0-1105FE843EBA}" type="pres">
      <dgm:prSet presAssocID="{2015BE26-A7A0-4527-92C6-AA38CF38CC02}" presName="composite" presStyleCnt="0"/>
      <dgm:spPr/>
    </dgm:pt>
    <dgm:pt modelId="{073DE545-B88D-4B6D-9AEC-C38870156EB6}" type="pres">
      <dgm:prSet presAssocID="{2015BE26-A7A0-4527-92C6-AA38CF38CC02}" presName="LShape" presStyleLbl="alignNode1" presStyleIdx="2" presStyleCnt="5"/>
      <dgm:spPr/>
    </dgm:pt>
    <dgm:pt modelId="{E6175121-C333-44AC-B24E-DED72B489D10}" type="pres">
      <dgm:prSet presAssocID="{2015BE26-A7A0-4527-92C6-AA38CF38CC02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DA0387F-6FD0-4DC6-AE06-1AF581A76475}" type="pres">
      <dgm:prSet presAssocID="{2015BE26-A7A0-4527-92C6-AA38CF38CC02}" presName="Triangle" presStyleLbl="alignNode1" presStyleIdx="3" presStyleCnt="5"/>
      <dgm:spPr/>
      <dgm:t>
        <a:bodyPr/>
        <a:lstStyle/>
        <a:p>
          <a:endParaRPr lang="es-ES"/>
        </a:p>
      </dgm:t>
    </dgm:pt>
    <dgm:pt modelId="{7260F2FC-C8BB-49F3-BE5F-01F0830192F1}" type="pres">
      <dgm:prSet presAssocID="{5E54D061-F4A8-48F9-B138-84AFB1C44074}" presName="sibTrans" presStyleCnt="0"/>
      <dgm:spPr/>
    </dgm:pt>
    <dgm:pt modelId="{F3F16C47-EF02-4653-B7D2-08AF39DB4465}" type="pres">
      <dgm:prSet presAssocID="{5E54D061-F4A8-48F9-B138-84AFB1C44074}" presName="space" presStyleCnt="0"/>
      <dgm:spPr/>
    </dgm:pt>
    <dgm:pt modelId="{774BF472-DF37-4824-A1D2-2CBDF79C8E7B}" type="pres">
      <dgm:prSet presAssocID="{9DBFBBCC-4071-440F-8467-B4BFEF0B4EF7}" presName="composite" presStyleCnt="0"/>
      <dgm:spPr/>
    </dgm:pt>
    <dgm:pt modelId="{149F2F70-E597-4F97-A8E1-74F8CBABEF00}" type="pres">
      <dgm:prSet presAssocID="{9DBFBBCC-4071-440F-8467-B4BFEF0B4EF7}" presName="LShape" presStyleLbl="alignNode1" presStyleIdx="4" presStyleCnt="5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s-ES"/>
        </a:p>
      </dgm:t>
    </dgm:pt>
    <dgm:pt modelId="{79ABEFC2-C215-451A-B56F-64470ECD2451}" type="pres">
      <dgm:prSet presAssocID="{9DBFBBCC-4071-440F-8467-B4BFEF0B4EF7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413DD478-28BD-4000-947A-5FBE56C6A515}" type="presOf" srcId="{9DBFBBCC-4071-440F-8467-B4BFEF0B4EF7}" destId="{79ABEFC2-C215-451A-B56F-64470ECD2451}" srcOrd="0" destOrd="0" presId="urn:microsoft.com/office/officeart/2009/3/layout/StepUpProcess"/>
    <dgm:cxn modelId="{4577EEC9-E70C-42EB-B341-739A28BD019B}" type="presOf" srcId="{2015BE26-A7A0-4527-92C6-AA38CF38CC02}" destId="{E6175121-C333-44AC-B24E-DED72B489D10}" srcOrd="0" destOrd="0" presId="urn:microsoft.com/office/officeart/2009/3/layout/StepUpProcess"/>
    <dgm:cxn modelId="{2308BEF8-3F54-4633-AB0D-8013173630CB}" srcId="{33A4D91F-0B2B-4750-BBF8-F285886BED3B}" destId="{2015BE26-A7A0-4527-92C6-AA38CF38CC02}" srcOrd="1" destOrd="0" parTransId="{2F3E9EEB-2186-469E-8F83-43D31C3C7FDE}" sibTransId="{5E54D061-F4A8-48F9-B138-84AFB1C44074}"/>
    <dgm:cxn modelId="{0F792CA6-1AAB-43C0-A197-BEB17F866D72}" srcId="{33A4D91F-0B2B-4750-BBF8-F285886BED3B}" destId="{9DBFBBCC-4071-440F-8467-B4BFEF0B4EF7}" srcOrd="2" destOrd="0" parTransId="{20D54550-2E80-4020-86C6-443314E27BBE}" sibTransId="{E308C15C-4B58-4692-AED2-7F2D788AD28D}"/>
    <dgm:cxn modelId="{B8E957AB-DE04-48FA-B08E-C912DA3A8065}" type="presOf" srcId="{33A4D91F-0B2B-4750-BBF8-F285886BED3B}" destId="{42332E5C-2E1A-48E6-BA9B-18E720FBBCD4}" srcOrd="0" destOrd="0" presId="urn:microsoft.com/office/officeart/2009/3/layout/StepUpProcess"/>
    <dgm:cxn modelId="{93FF5945-EFAF-4C41-AF1A-E100751B044F}" srcId="{33A4D91F-0B2B-4750-BBF8-F285886BED3B}" destId="{21269AB8-09E0-4058-8010-E19D160AF856}" srcOrd="0" destOrd="0" parTransId="{9EF97084-D878-424E-A0E4-57F4FF1D139B}" sibTransId="{CCF1F706-8C14-479E-ACAC-B0C249D399AE}"/>
    <dgm:cxn modelId="{1F1E63B6-80B3-4C7D-B53E-C4C35DEB4199}" type="presOf" srcId="{21269AB8-09E0-4058-8010-E19D160AF856}" destId="{7D4E80E9-1BF1-4912-8881-35DF428D6FA7}" srcOrd="0" destOrd="0" presId="urn:microsoft.com/office/officeart/2009/3/layout/StepUpProcess"/>
    <dgm:cxn modelId="{0DCEDB54-A06E-4C20-8C87-1553BF4A7AF6}" type="presParOf" srcId="{42332E5C-2E1A-48E6-BA9B-18E720FBBCD4}" destId="{8D68AEB5-DB2F-4748-AFB0-97515BD64632}" srcOrd="0" destOrd="0" presId="urn:microsoft.com/office/officeart/2009/3/layout/StepUpProcess"/>
    <dgm:cxn modelId="{5DB27BA5-FEAC-4870-BDEE-A1936FDFCB69}" type="presParOf" srcId="{8D68AEB5-DB2F-4748-AFB0-97515BD64632}" destId="{C731FF9E-3DAE-4EA3-9DA0-57FC747F2221}" srcOrd="0" destOrd="0" presId="urn:microsoft.com/office/officeart/2009/3/layout/StepUpProcess"/>
    <dgm:cxn modelId="{373F31DB-D820-4B07-B427-D526F5A69DCC}" type="presParOf" srcId="{8D68AEB5-DB2F-4748-AFB0-97515BD64632}" destId="{7D4E80E9-1BF1-4912-8881-35DF428D6FA7}" srcOrd="1" destOrd="0" presId="urn:microsoft.com/office/officeart/2009/3/layout/StepUpProcess"/>
    <dgm:cxn modelId="{AEF34E37-3BE8-4116-9BFA-51DBF90BD212}" type="presParOf" srcId="{8D68AEB5-DB2F-4748-AFB0-97515BD64632}" destId="{5853DDF4-7B1C-45B0-B87D-FE8C1502F5CE}" srcOrd="2" destOrd="0" presId="urn:microsoft.com/office/officeart/2009/3/layout/StepUpProcess"/>
    <dgm:cxn modelId="{3F75F492-86E6-44EC-A6EF-E7F671B30D24}" type="presParOf" srcId="{42332E5C-2E1A-48E6-BA9B-18E720FBBCD4}" destId="{84405E7E-A23A-431E-90BD-FA03CA4FCFA7}" srcOrd="1" destOrd="0" presId="urn:microsoft.com/office/officeart/2009/3/layout/StepUpProcess"/>
    <dgm:cxn modelId="{6FF75F8C-8730-43BA-80E1-F6B9E15BF5A5}" type="presParOf" srcId="{84405E7E-A23A-431E-90BD-FA03CA4FCFA7}" destId="{A24DB6ED-C424-4FCC-9194-D027218CED90}" srcOrd="0" destOrd="0" presId="urn:microsoft.com/office/officeart/2009/3/layout/StepUpProcess"/>
    <dgm:cxn modelId="{15D2DEFB-5A6A-455E-A32E-5B0F02CBA3C0}" type="presParOf" srcId="{42332E5C-2E1A-48E6-BA9B-18E720FBBCD4}" destId="{82F4D429-8DC8-4882-A5F0-1105FE843EBA}" srcOrd="2" destOrd="0" presId="urn:microsoft.com/office/officeart/2009/3/layout/StepUpProcess"/>
    <dgm:cxn modelId="{DA16252F-5BBF-4921-BAA4-4545F6CEA494}" type="presParOf" srcId="{82F4D429-8DC8-4882-A5F0-1105FE843EBA}" destId="{073DE545-B88D-4B6D-9AEC-C38870156EB6}" srcOrd="0" destOrd="0" presId="urn:microsoft.com/office/officeart/2009/3/layout/StepUpProcess"/>
    <dgm:cxn modelId="{D585BDB7-4171-4B6F-9806-B1C0A7442845}" type="presParOf" srcId="{82F4D429-8DC8-4882-A5F0-1105FE843EBA}" destId="{E6175121-C333-44AC-B24E-DED72B489D10}" srcOrd="1" destOrd="0" presId="urn:microsoft.com/office/officeart/2009/3/layout/StepUpProcess"/>
    <dgm:cxn modelId="{3CA99A47-DEA3-43EC-8E22-D266C2F9A7FD}" type="presParOf" srcId="{82F4D429-8DC8-4882-A5F0-1105FE843EBA}" destId="{FDA0387F-6FD0-4DC6-AE06-1AF581A76475}" srcOrd="2" destOrd="0" presId="urn:microsoft.com/office/officeart/2009/3/layout/StepUpProcess"/>
    <dgm:cxn modelId="{9CE7A34B-830B-49D5-8D41-0DCE5FD2701D}" type="presParOf" srcId="{42332E5C-2E1A-48E6-BA9B-18E720FBBCD4}" destId="{7260F2FC-C8BB-49F3-BE5F-01F0830192F1}" srcOrd="3" destOrd="0" presId="urn:microsoft.com/office/officeart/2009/3/layout/StepUpProcess"/>
    <dgm:cxn modelId="{FFA09DAE-819B-428D-9258-2505474E78D3}" type="presParOf" srcId="{7260F2FC-C8BB-49F3-BE5F-01F0830192F1}" destId="{F3F16C47-EF02-4653-B7D2-08AF39DB4465}" srcOrd="0" destOrd="0" presId="urn:microsoft.com/office/officeart/2009/3/layout/StepUpProcess"/>
    <dgm:cxn modelId="{A10BCA71-223E-460B-81A2-91AA12D273E4}" type="presParOf" srcId="{42332E5C-2E1A-48E6-BA9B-18E720FBBCD4}" destId="{774BF472-DF37-4824-A1D2-2CBDF79C8E7B}" srcOrd="4" destOrd="0" presId="urn:microsoft.com/office/officeart/2009/3/layout/StepUpProcess"/>
    <dgm:cxn modelId="{CCA5F9BB-7E91-4441-950C-4873B46A967B}" type="presParOf" srcId="{774BF472-DF37-4824-A1D2-2CBDF79C8E7B}" destId="{149F2F70-E597-4F97-A8E1-74F8CBABEF00}" srcOrd="0" destOrd="0" presId="urn:microsoft.com/office/officeart/2009/3/layout/StepUpProcess"/>
    <dgm:cxn modelId="{38D5C3DD-CCBD-4D7F-8D33-8158DB1235CD}" type="presParOf" srcId="{774BF472-DF37-4824-A1D2-2CBDF79C8E7B}" destId="{79ABEFC2-C215-451A-B56F-64470ECD2451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527FE5-FBA9-4826-932C-9895CEBA17B1}">
      <dsp:nvSpPr>
        <dsp:cNvPr id="0" name=""/>
        <dsp:cNvSpPr/>
      </dsp:nvSpPr>
      <dsp:spPr>
        <a:xfrm>
          <a:off x="3525843" y="1135028"/>
          <a:ext cx="7786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8608" y="45720"/>
              </a:lnTo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4917" y="1176702"/>
        <a:ext cx="40460" cy="8092"/>
      </dsp:txXfrm>
    </dsp:sp>
    <dsp:sp modelId="{82D71E43-ABFB-4C59-8AFB-8236102000DC}">
      <dsp:nvSpPr>
        <dsp:cNvPr id="0" name=""/>
        <dsp:cNvSpPr/>
      </dsp:nvSpPr>
      <dsp:spPr>
        <a:xfrm>
          <a:off x="9346" y="125259"/>
          <a:ext cx="3518296" cy="21109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Educandos de Tercer Ciclo atendidos en el programa de Escuela Vacacional</a:t>
          </a:r>
          <a:endParaRPr lang="es-HN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46" y="125259"/>
        <a:ext cx="3518296" cy="2110978"/>
      </dsp:txXfrm>
    </dsp:sp>
    <dsp:sp modelId="{72505342-21B8-4A82-ADB3-B8640DD87BBC}">
      <dsp:nvSpPr>
        <dsp:cNvPr id="0" name=""/>
        <dsp:cNvSpPr/>
      </dsp:nvSpPr>
      <dsp:spPr>
        <a:xfrm>
          <a:off x="7853348" y="1135028"/>
          <a:ext cx="7786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8608" y="45720"/>
              </a:lnTo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22422" y="1176702"/>
        <a:ext cx="40460" cy="8092"/>
      </dsp:txXfrm>
    </dsp:sp>
    <dsp:sp modelId="{9718F355-4EE9-4634-A34E-8D4A884F90C7}">
      <dsp:nvSpPr>
        <dsp:cNvPr id="0" name=""/>
        <dsp:cNvSpPr/>
      </dsp:nvSpPr>
      <dsp:spPr>
        <a:xfrm>
          <a:off x="4336851" y="125259"/>
          <a:ext cx="3518296" cy="21109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Educandos del Nivel Medio atendido en el Programa Todos Podemos Avanzar. </a:t>
          </a:r>
          <a:endParaRPr lang="es-HN" sz="20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36851" y="125259"/>
        <a:ext cx="3518296" cy="2110978"/>
      </dsp:txXfrm>
    </dsp:sp>
    <dsp:sp modelId="{F03B504A-19FB-475D-BF8C-FFFB68E1B7FE}">
      <dsp:nvSpPr>
        <dsp:cNvPr id="0" name=""/>
        <dsp:cNvSpPr/>
      </dsp:nvSpPr>
      <dsp:spPr>
        <a:xfrm>
          <a:off x="1768494" y="2234437"/>
          <a:ext cx="8655010" cy="778608"/>
        </a:xfrm>
        <a:custGeom>
          <a:avLst/>
          <a:gdLst/>
          <a:ahLst/>
          <a:cxnLst/>
          <a:rect l="0" t="0" r="0" b="0"/>
          <a:pathLst>
            <a:path>
              <a:moveTo>
                <a:pt x="8655010" y="0"/>
              </a:moveTo>
              <a:lnTo>
                <a:pt x="8655010" y="406404"/>
              </a:lnTo>
              <a:lnTo>
                <a:pt x="0" y="406404"/>
              </a:lnTo>
              <a:lnTo>
                <a:pt x="0" y="778608"/>
              </a:lnTo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78681" y="2619695"/>
        <a:ext cx="434637" cy="8092"/>
      </dsp:txXfrm>
    </dsp:sp>
    <dsp:sp modelId="{4DA26938-A402-4491-835C-668CBCF0A3BF}">
      <dsp:nvSpPr>
        <dsp:cNvPr id="0" name=""/>
        <dsp:cNvSpPr/>
      </dsp:nvSpPr>
      <dsp:spPr>
        <a:xfrm>
          <a:off x="8664356" y="125259"/>
          <a:ext cx="3518296" cy="21109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Reingreso al sistema de los educandos retornado en calidad de migrantes.</a:t>
          </a:r>
          <a:endParaRPr lang="es-HN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64356" y="125259"/>
        <a:ext cx="3518296" cy="2110978"/>
      </dsp:txXfrm>
    </dsp:sp>
    <dsp:sp modelId="{0B8A941C-CF56-4F8B-8272-505205F65156}">
      <dsp:nvSpPr>
        <dsp:cNvPr id="0" name=""/>
        <dsp:cNvSpPr/>
      </dsp:nvSpPr>
      <dsp:spPr>
        <a:xfrm>
          <a:off x="3525843" y="4055214"/>
          <a:ext cx="7786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8608" y="45720"/>
              </a:lnTo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894917" y="4096888"/>
        <a:ext cx="40460" cy="8092"/>
      </dsp:txXfrm>
    </dsp:sp>
    <dsp:sp modelId="{8BC3A355-DB8A-473E-8903-057A25DAEFB6}">
      <dsp:nvSpPr>
        <dsp:cNvPr id="0" name=""/>
        <dsp:cNvSpPr/>
      </dsp:nvSpPr>
      <dsp:spPr>
        <a:xfrm>
          <a:off x="9346" y="3045445"/>
          <a:ext cx="3518296" cy="21109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Reingreso al sistema los educandos que no se pudieron matricular en el II Semestre </a:t>
          </a:r>
          <a:endParaRPr lang="es-HN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346" y="3045445"/>
        <a:ext cx="3518296" cy="2110978"/>
      </dsp:txXfrm>
    </dsp:sp>
    <dsp:sp modelId="{4EC581DC-4B9C-499A-9D1F-6D5AC9A1106F}">
      <dsp:nvSpPr>
        <dsp:cNvPr id="0" name=""/>
        <dsp:cNvSpPr/>
      </dsp:nvSpPr>
      <dsp:spPr>
        <a:xfrm>
          <a:off x="7853348" y="4055214"/>
          <a:ext cx="77860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8608" y="45720"/>
              </a:lnTo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5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222422" y="4096888"/>
        <a:ext cx="40460" cy="8092"/>
      </dsp:txXfrm>
    </dsp:sp>
    <dsp:sp modelId="{79B54D13-0D45-4F40-A173-0FA390CD46C7}">
      <dsp:nvSpPr>
        <dsp:cNvPr id="0" name=""/>
        <dsp:cNvSpPr/>
      </dsp:nvSpPr>
      <dsp:spPr>
        <a:xfrm>
          <a:off x="4336851" y="3045445"/>
          <a:ext cx="3518296" cy="21109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Empleo para docentes</a:t>
          </a:r>
          <a:endParaRPr lang="es-HN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36851" y="3045445"/>
        <a:ext cx="3518296" cy="2110978"/>
      </dsp:txXfrm>
    </dsp:sp>
    <dsp:sp modelId="{EFAFF407-4859-42A7-A764-5A22F7735993}">
      <dsp:nvSpPr>
        <dsp:cNvPr id="0" name=""/>
        <dsp:cNvSpPr/>
      </dsp:nvSpPr>
      <dsp:spPr>
        <a:xfrm>
          <a:off x="8664356" y="3045445"/>
          <a:ext cx="3518296" cy="2110978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HN" sz="2000" kern="120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Apoyo para los padres de familia para que sus hijos no reprueben el año escolar. </a:t>
          </a:r>
          <a:endParaRPr lang="es-HN" sz="2000" kern="120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664356" y="3045445"/>
        <a:ext cx="3518296" cy="211097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50376" y="802298"/>
            <a:ext cx="11546005" cy="2541431"/>
          </a:xfrm>
        </p:spPr>
        <p:txBody>
          <a:bodyPr>
            <a:noAutofit/>
          </a:bodyPr>
          <a:lstStyle/>
          <a:p>
            <a:pPr algn="ctr"/>
            <a:r>
              <a:rPr lang="es-HN" sz="4000" dirty="0" smtClean="0"/>
              <a:t>Informe del Programa:</a:t>
            </a:r>
            <a:br>
              <a:rPr lang="es-HN" sz="4000" dirty="0" smtClean="0"/>
            </a:br>
            <a:r>
              <a:rPr lang="es-HN" sz="4000" dirty="0" smtClean="0"/>
              <a:t>Todos podemos avanzar (TPA)</a:t>
            </a:r>
            <a:br>
              <a:rPr lang="es-HN" sz="4000" dirty="0" smtClean="0"/>
            </a:br>
            <a:r>
              <a:rPr lang="es-HN" sz="4000" dirty="0" smtClean="0"/>
              <a:t>y escuela vacacional (EV)</a:t>
            </a:r>
            <a:endParaRPr lang="es-HN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31430" y="4773150"/>
            <a:ext cx="8637072" cy="977621"/>
          </a:xfrm>
        </p:spPr>
        <p:txBody>
          <a:bodyPr/>
          <a:lstStyle/>
          <a:p>
            <a:pPr algn="ctr"/>
            <a:r>
              <a:rPr lang="es-HN" dirty="0" smtClean="0"/>
              <a:t>Licenciada Norma Leticia rivera Hernández </a:t>
            </a:r>
          </a:p>
          <a:p>
            <a:r>
              <a:rPr lang="es-HN" dirty="0" smtClean="0"/>
              <a:t>Subdirectora Departamental de Currículo y Evaluación</a:t>
            </a:r>
            <a:endParaRPr lang="es-HN" dirty="0"/>
          </a:p>
        </p:txBody>
      </p:sp>
    </p:spTree>
    <p:extLst>
      <p:ext uri="{BB962C8B-B14F-4D97-AF65-F5344CB8AC3E}">
        <p14:creationId xmlns:p14="http://schemas.microsoft.com/office/powerpoint/2010/main" xmlns="" val="23762001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362" y="436030"/>
            <a:ext cx="9603275" cy="1049235"/>
          </a:xfrm>
        </p:spPr>
        <p:txBody>
          <a:bodyPr/>
          <a:lstStyle/>
          <a:p>
            <a:pPr algn="ctr"/>
            <a:r>
              <a:rPr lang="es-HN" dirty="0" smtClean="0"/>
              <a:t>LA INDEPENDENCIA 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7616369"/>
              </p:ext>
            </p:extLst>
          </p:nvPr>
        </p:nvGraphicFramePr>
        <p:xfrm>
          <a:off x="354842" y="1719619"/>
          <a:ext cx="11546006" cy="3629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49922">
                  <a:extLst>
                    <a:ext uri="{9D8B030D-6E8A-4147-A177-3AD203B41FA5}">
                      <a16:colId xmlns:a16="http://schemas.microsoft.com/office/drawing/2014/main" xmlns="" val="1042096174"/>
                    </a:ext>
                  </a:extLst>
                </a:gridCol>
                <a:gridCol w="2197290">
                  <a:extLst>
                    <a:ext uri="{9D8B030D-6E8A-4147-A177-3AD203B41FA5}">
                      <a16:colId xmlns:a16="http://schemas.microsoft.com/office/drawing/2014/main" xmlns="" val="1057178502"/>
                    </a:ext>
                  </a:extLst>
                </a:gridCol>
                <a:gridCol w="2035597">
                  <a:extLst>
                    <a:ext uri="{9D8B030D-6E8A-4147-A177-3AD203B41FA5}">
                      <a16:colId xmlns:a16="http://schemas.microsoft.com/office/drawing/2014/main" xmlns="" val="1148431567"/>
                    </a:ext>
                  </a:extLst>
                </a:gridCol>
                <a:gridCol w="1963197">
                  <a:extLst>
                    <a:ext uri="{9D8B030D-6E8A-4147-A177-3AD203B41FA5}">
                      <a16:colId xmlns:a16="http://schemas.microsoft.com/office/drawing/2014/main" xmlns="" val="2159874769"/>
                    </a:ext>
                  </a:extLst>
                </a:gridCol>
              </a:tblGrid>
              <a:tr h="559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CICLO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FEMENINO</a:t>
                      </a:r>
                      <a:endParaRPr lang="es-HN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es-HN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52926666"/>
                  </a:ext>
                </a:extLst>
              </a:tr>
              <a:tr h="749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 smtClean="0">
                          <a:solidFill>
                            <a:schemeClr val="tx1"/>
                          </a:solidFill>
                          <a:effectLst/>
                        </a:rPr>
                        <a:t>Séptimo 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51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87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52204197"/>
                  </a:ext>
                </a:extLst>
              </a:tr>
              <a:tr h="749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Octavo 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47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120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7279536"/>
                  </a:ext>
                </a:extLst>
              </a:tr>
              <a:tr h="749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Noveno 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49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76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125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3726398"/>
                  </a:ext>
                </a:extLst>
              </a:tr>
              <a:tr h="7497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201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332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41552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47978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HN" dirty="0" smtClean="0"/>
              <a:t>POMPILIO ORTEGA 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06562075"/>
              </p:ext>
            </p:extLst>
          </p:nvPr>
        </p:nvGraphicFramePr>
        <p:xfrm>
          <a:off x="235405" y="1853754"/>
          <a:ext cx="11488022" cy="33233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39157">
                  <a:extLst>
                    <a:ext uri="{9D8B030D-6E8A-4147-A177-3AD203B41FA5}">
                      <a16:colId xmlns:a16="http://schemas.microsoft.com/office/drawing/2014/main" xmlns="" val="1114254763"/>
                    </a:ext>
                  </a:extLst>
                </a:gridCol>
                <a:gridCol w="1582501">
                  <a:extLst>
                    <a:ext uri="{9D8B030D-6E8A-4147-A177-3AD203B41FA5}">
                      <a16:colId xmlns:a16="http://schemas.microsoft.com/office/drawing/2014/main" xmlns="" val="1410374043"/>
                    </a:ext>
                  </a:extLst>
                </a:gridCol>
                <a:gridCol w="1474805">
                  <a:extLst>
                    <a:ext uri="{9D8B030D-6E8A-4147-A177-3AD203B41FA5}">
                      <a16:colId xmlns:a16="http://schemas.microsoft.com/office/drawing/2014/main" xmlns="" val="4118401390"/>
                    </a:ext>
                  </a:extLst>
                </a:gridCol>
                <a:gridCol w="1791559">
                  <a:extLst>
                    <a:ext uri="{9D8B030D-6E8A-4147-A177-3AD203B41FA5}">
                      <a16:colId xmlns:a16="http://schemas.microsoft.com/office/drawing/2014/main" xmlns="" val="1703974777"/>
                    </a:ext>
                  </a:extLst>
                </a:gridCol>
              </a:tblGrid>
              <a:tr h="4936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CICLO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FEMENINO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07037304"/>
                  </a:ext>
                </a:extLst>
              </a:tr>
              <a:tr h="707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Sétimo 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88661106"/>
                  </a:ext>
                </a:extLst>
              </a:tr>
              <a:tr h="707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Octavo 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39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72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71543960"/>
                  </a:ext>
                </a:extLst>
              </a:tr>
              <a:tr h="707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Noveno 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34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44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78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1681512"/>
                  </a:ext>
                </a:extLst>
              </a:tr>
              <a:tr h="7074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>
                          <a:solidFill>
                            <a:schemeClr val="tx1"/>
                          </a:solidFill>
                          <a:effectLst/>
                        </a:rPr>
                        <a:t>106</a:t>
                      </a:r>
                      <a:endParaRPr lang="es-HN" sz="32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600" dirty="0">
                          <a:solidFill>
                            <a:schemeClr val="tx1"/>
                          </a:solidFill>
                          <a:effectLst/>
                        </a:rPr>
                        <a:t>180</a:t>
                      </a:r>
                      <a:endParaRPr lang="es-HN" sz="3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2728650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497044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14:flythroug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7673" y="558860"/>
            <a:ext cx="10686364" cy="1049235"/>
          </a:xfrm>
        </p:spPr>
        <p:txBody>
          <a:bodyPr>
            <a:normAutofit fontScale="90000"/>
          </a:bodyPr>
          <a:lstStyle/>
          <a:p>
            <a:pPr lvl="0" algn="ctr"/>
            <a:r>
              <a:rPr lang="es-HN" b="1" dirty="0"/>
              <a:t>CANTIDAD DE </a:t>
            </a:r>
            <a:r>
              <a:rPr lang="es-HN" b="1" dirty="0" smtClean="0"/>
              <a:t>CERTIFICACIONES Y COPIA DE ACTAS </a:t>
            </a:r>
            <a:r>
              <a:rPr lang="es-HN" b="1" dirty="0"/>
              <a:t>EMITIDAS A LOS EDUCANDOS REPROBADOS Y APROBADOS 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8010727"/>
              </p:ext>
            </p:extLst>
          </p:nvPr>
        </p:nvGraphicFramePr>
        <p:xfrm>
          <a:off x="327545" y="1889256"/>
          <a:ext cx="11464120" cy="41703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2687">
                  <a:extLst>
                    <a:ext uri="{9D8B030D-6E8A-4147-A177-3AD203B41FA5}">
                      <a16:colId xmlns:a16="http://schemas.microsoft.com/office/drawing/2014/main" xmlns="" val="2116804541"/>
                    </a:ext>
                  </a:extLst>
                </a:gridCol>
                <a:gridCol w="2494413">
                  <a:extLst>
                    <a:ext uri="{9D8B030D-6E8A-4147-A177-3AD203B41FA5}">
                      <a16:colId xmlns:a16="http://schemas.microsoft.com/office/drawing/2014/main" xmlns="" val="2789248617"/>
                    </a:ext>
                  </a:extLst>
                </a:gridCol>
                <a:gridCol w="2292824">
                  <a:extLst>
                    <a:ext uri="{9D8B030D-6E8A-4147-A177-3AD203B41FA5}">
                      <a16:colId xmlns:a16="http://schemas.microsoft.com/office/drawing/2014/main" xmlns="" val="3251654633"/>
                    </a:ext>
                  </a:extLst>
                </a:gridCol>
                <a:gridCol w="1937982">
                  <a:extLst>
                    <a:ext uri="{9D8B030D-6E8A-4147-A177-3AD203B41FA5}">
                      <a16:colId xmlns:a16="http://schemas.microsoft.com/office/drawing/2014/main" xmlns="" val="2736041487"/>
                    </a:ext>
                  </a:extLst>
                </a:gridCol>
                <a:gridCol w="4176214">
                  <a:extLst>
                    <a:ext uri="{9D8B030D-6E8A-4147-A177-3AD203B41FA5}">
                      <a16:colId xmlns:a16="http://schemas.microsoft.com/office/drawing/2014/main" xmlns="" val="2816176684"/>
                    </a:ext>
                  </a:extLst>
                </a:gridCol>
              </a:tblGrid>
              <a:tr h="8419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N °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SEDE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Certificación de Estudio y copia de Actas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Cuadro 01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Observaciones 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50140668"/>
                  </a:ext>
                </a:extLst>
              </a:tr>
              <a:tr h="286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Pompilio Ortega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1986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Se imprimieron cuadros 01 que fueron enviado a los Secretarios de Cada Centro de Educación Media Gubernamental  No Gubernamental y centros de Educación Básica; y las certificaciones de estudio y la copia de actas la emitirá al interno de cada centro educativo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7228866"/>
                  </a:ext>
                </a:extLst>
              </a:tr>
              <a:tr h="286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Independencia 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2890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839735"/>
                  </a:ext>
                </a:extLst>
              </a:tr>
              <a:tr h="2866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Volcán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11668775"/>
                  </a:ext>
                </a:extLst>
              </a:tr>
              <a:tr h="2468486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solidFill>
                            <a:schemeClr val="tx1"/>
                          </a:solidFill>
                          <a:effectLst/>
                        </a:rPr>
                        <a:t>4904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44" marR="5624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335475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11890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827" y="408734"/>
            <a:ext cx="10722224" cy="1049235"/>
          </a:xfrm>
        </p:spPr>
        <p:txBody>
          <a:bodyPr/>
          <a:lstStyle/>
          <a:p>
            <a:r>
              <a:rPr lang="es-HN" b="1" dirty="0"/>
              <a:t>CANTIDAD DE ALUMNOS QUE CURSARON CLASES RETRASADAS EL AÑO 2018-2019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27698599"/>
              </p:ext>
            </p:extLst>
          </p:nvPr>
        </p:nvGraphicFramePr>
        <p:xfrm>
          <a:off x="245660" y="1457969"/>
          <a:ext cx="11614243" cy="5247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2772">
                  <a:extLst>
                    <a:ext uri="{9D8B030D-6E8A-4147-A177-3AD203B41FA5}">
                      <a16:colId xmlns:a16="http://schemas.microsoft.com/office/drawing/2014/main" xmlns="" val="4240930617"/>
                    </a:ext>
                  </a:extLst>
                </a:gridCol>
                <a:gridCol w="2424390">
                  <a:extLst>
                    <a:ext uri="{9D8B030D-6E8A-4147-A177-3AD203B41FA5}">
                      <a16:colId xmlns:a16="http://schemas.microsoft.com/office/drawing/2014/main" xmlns="" val="2327611540"/>
                    </a:ext>
                  </a:extLst>
                </a:gridCol>
                <a:gridCol w="1919823">
                  <a:extLst>
                    <a:ext uri="{9D8B030D-6E8A-4147-A177-3AD203B41FA5}">
                      <a16:colId xmlns:a16="http://schemas.microsoft.com/office/drawing/2014/main" xmlns="" val="3581789077"/>
                    </a:ext>
                  </a:extLst>
                </a:gridCol>
                <a:gridCol w="1906206">
                  <a:extLst>
                    <a:ext uri="{9D8B030D-6E8A-4147-A177-3AD203B41FA5}">
                      <a16:colId xmlns:a16="http://schemas.microsoft.com/office/drawing/2014/main" xmlns="" val="3775914642"/>
                    </a:ext>
                  </a:extLst>
                </a:gridCol>
                <a:gridCol w="4711052">
                  <a:extLst>
                    <a:ext uri="{9D8B030D-6E8A-4147-A177-3AD203B41FA5}">
                      <a16:colId xmlns:a16="http://schemas.microsoft.com/office/drawing/2014/main" xmlns="" val="4251467037"/>
                    </a:ext>
                  </a:extLst>
                </a:gridCol>
              </a:tblGrid>
              <a:tr h="2974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N°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SEDE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CICLO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MEDIA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OBSERVACIONES 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extLst>
                  <a:ext uri="{0D108BD9-81ED-4DB2-BD59-A6C34878D82A}">
                    <a16:rowId xmlns:a16="http://schemas.microsoft.com/office/drawing/2014/main" xmlns="" val="2087141529"/>
                  </a:ext>
                </a:extLst>
              </a:tr>
              <a:tr h="3834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effectLst/>
                        </a:rPr>
                        <a:t>1</a:t>
                      </a:r>
                      <a:endParaRPr lang="es-HN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Pompilio Ortega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12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17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10º Y 11º GRADOS BTP VARIAS MODALIDADES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Química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Física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Física III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Biología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Matemáticas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Matemáticas Aplicada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Lengua y Literatura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Fundamentos de Investigación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Contabilidad I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Tecnología de la Información y Comunicación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III CICLLO DE EDUCACION BASICA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Español 9º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Español 7º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Dibujo Técnico 7º y 9º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Estudios Sociales 8º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Educación Cívica 8ª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Ciencias Naturales 7º y 8º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extLst>
                  <a:ext uri="{0D108BD9-81ED-4DB2-BD59-A6C34878D82A}">
                    <a16:rowId xmlns:a16="http://schemas.microsoft.com/office/drawing/2014/main" xmlns="" val="2364800844"/>
                  </a:ext>
                </a:extLst>
              </a:tr>
              <a:tr h="36591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2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Independencia 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11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14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43267373"/>
                  </a:ext>
                </a:extLst>
              </a:tr>
              <a:tr h="38349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3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El Volcán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0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0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effectLst/>
                        </a:rPr>
                        <a:t> </a:t>
                      </a:r>
                      <a:endParaRPr lang="es-HN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extLst>
                  <a:ext uri="{0D108BD9-81ED-4DB2-BD59-A6C34878D82A}">
                    <a16:rowId xmlns:a16="http://schemas.microsoft.com/office/drawing/2014/main" xmlns="" val="3242387130"/>
                  </a:ext>
                </a:extLst>
              </a:tr>
              <a:tr h="38349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TOTAL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23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31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effectLst/>
                        </a:rPr>
                        <a:t> </a:t>
                      </a:r>
                      <a:endParaRPr lang="es-HN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830" marR="42830" marT="0" marB="0"/>
                </a:tc>
                <a:extLst>
                  <a:ext uri="{0D108BD9-81ED-4DB2-BD59-A6C34878D82A}">
                    <a16:rowId xmlns:a16="http://schemas.microsoft.com/office/drawing/2014/main" xmlns="" val="3933488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2673075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73123" y="367791"/>
            <a:ext cx="11245754" cy="1049235"/>
          </a:xfrm>
        </p:spPr>
        <p:txBody>
          <a:bodyPr>
            <a:normAutofit/>
          </a:bodyPr>
          <a:lstStyle/>
          <a:p>
            <a:r>
              <a:rPr lang="es-HN" b="1" dirty="0" smtClean="0"/>
              <a:t>MONITOREO </a:t>
            </a:r>
            <a:r>
              <a:rPr lang="es-HN" b="1" dirty="0"/>
              <a:t>Y SUPERVISIÓN ORGANIZADO POR LA DIRECCIÓN DEPARTAMENTAL DE EDUCACIÓN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0772948"/>
              </p:ext>
            </p:extLst>
          </p:nvPr>
        </p:nvGraphicFramePr>
        <p:xfrm>
          <a:off x="-855497" y="3268347"/>
          <a:ext cx="9604375" cy="344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Forma en L 5"/>
          <p:cNvSpPr/>
          <p:nvPr/>
        </p:nvSpPr>
        <p:spPr>
          <a:xfrm rot="5400000">
            <a:off x="8296410" y="2353415"/>
            <a:ext cx="1440423" cy="2396832"/>
          </a:xfrm>
          <a:prstGeom prst="corner">
            <a:avLst>
              <a:gd name="adj1" fmla="val 16120"/>
              <a:gd name="adj2" fmla="val 1611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7" name="Forma en L 6"/>
          <p:cNvSpPr/>
          <p:nvPr/>
        </p:nvSpPr>
        <p:spPr>
          <a:xfrm rot="5400000">
            <a:off x="10349417" y="1709249"/>
            <a:ext cx="1440423" cy="2244742"/>
          </a:xfrm>
          <a:prstGeom prst="corner">
            <a:avLst>
              <a:gd name="adj1" fmla="val 16120"/>
              <a:gd name="adj2" fmla="val 16110"/>
            </a:avLst>
          </a:prstGeom>
          <a:blipFill rotWithShape="0">
            <a:blip r:embed="rId7"/>
            <a:stretch>
              <a:fillRect/>
            </a:stretch>
          </a:blipFill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upo 7"/>
          <p:cNvGrpSpPr/>
          <p:nvPr/>
        </p:nvGrpSpPr>
        <p:grpSpPr>
          <a:xfrm>
            <a:off x="8051165" y="3095493"/>
            <a:ext cx="2163873" cy="1896761"/>
            <a:chOff x="6488135" y="239905"/>
            <a:chExt cx="2163873" cy="1896761"/>
          </a:xfrm>
        </p:grpSpPr>
        <p:sp>
          <p:nvSpPr>
            <p:cNvPr id="9" name="Rectángulo 8"/>
            <p:cNvSpPr/>
            <p:nvPr/>
          </p:nvSpPr>
          <p:spPr>
            <a:xfrm>
              <a:off x="6488135" y="239905"/>
              <a:ext cx="2163873" cy="189676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CuadroTexto 9"/>
            <p:cNvSpPr txBox="1"/>
            <p:nvPr/>
          </p:nvSpPr>
          <p:spPr>
            <a:xfrm>
              <a:off x="6488135" y="239905"/>
              <a:ext cx="2163873" cy="18967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200" kern="1200" dirty="0" smtClean="0"/>
                <a:t>Reuniones con docentes y padres de Familia </a:t>
              </a:r>
              <a:endParaRPr lang="es-ES" sz="2200" kern="1200" dirty="0"/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10215038" y="2319966"/>
            <a:ext cx="2032731" cy="1896761"/>
            <a:chOff x="6488135" y="239905"/>
            <a:chExt cx="2163873" cy="1896761"/>
          </a:xfrm>
        </p:grpSpPr>
        <p:sp>
          <p:nvSpPr>
            <p:cNvPr id="12" name="Rectángulo 11"/>
            <p:cNvSpPr/>
            <p:nvPr/>
          </p:nvSpPr>
          <p:spPr>
            <a:xfrm>
              <a:off x="6488135" y="239905"/>
              <a:ext cx="2163873" cy="1896761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CuadroTexto 12"/>
            <p:cNvSpPr txBox="1"/>
            <p:nvPr/>
          </p:nvSpPr>
          <p:spPr>
            <a:xfrm>
              <a:off x="6488135" y="239905"/>
              <a:ext cx="2163873" cy="18967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3820" tIns="83820" rIns="83820" bIns="83820" numCol="1" spcCol="1270" anchor="t" anchorCtr="0">
              <a:noAutofit/>
            </a:bodyPr>
            <a:lstStyle/>
            <a:p>
              <a:pPr lvl="0" algn="l" defTabSz="9779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200" dirty="0" smtClean="0"/>
                <a:t>Elaboración de Informe final del TPA-EV.</a:t>
              </a:r>
              <a:endParaRPr lang="es-ES" sz="2200" kern="1200" dirty="0"/>
            </a:p>
          </p:txBody>
        </p:sp>
      </p:grpSp>
      <p:sp>
        <p:nvSpPr>
          <p:cNvPr id="14" name="Triángulo isósceles 13"/>
          <p:cNvSpPr/>
          <p:nvPr/>
        </p:nvSpPr>
        <p:spPr>
          <a:xfrm>
            <a:off x="9450535" y="2327077"/>
            <a:ext cx="408277" cy="408277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5" name="Triángulo isósceles 14"/>
          <p:cNvSpPr/>
          <p:nvPr/>
        </p:nvSpPr>
        <p:spPr>
          <a:xfrm>
            <a:off x="7317142" y="2773643"/>
            <a:ext cx="408277" cy="408277"/>
          </a:xfrm>
          <a:prstGeom prst="triangle">
            <a:avLst>
              <a:gd name="adj" fmla="val 10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2284895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8347" y="2592375"/>
            <a:ext cx="5281796" cy="1049235"/>
          </a:xfrm>
        </p:spPr>
        <p:txBody>
          <a:bodyPr>
            <a:noAutofit/>
          </a:bodyPr>
          <a:lstStyle/>
          <a:p>
            <a:pPr algn="ctr"/>
            <a:r>
              <a:rPr lang="es-HN" sz="4000" dirty="0" smtClean="0"/>
              <a:t>Oficio de acreditación de cada sede</a:t>
            </a:r>
            <a:endParaRPr lang="es-HN" sz="4000" dirty="0"/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61805" t="22841" r="11783" b="8359"/>
          <a:stretch/>
        </p:blipFill>
        <p:spPr bwMode="auto">
          <a:xfrm>
            <a:off x="0" y="0"/>
            <a:ext cx="6096000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2989685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28346" y="2379765"/>
            <a:ext cx="5036191" cy="1049235"/>
          </a:xfrm>
        </p:spPr>
        <p:txBody>
          <a:bodyPr>
            <a:noAutofit/>
          </a:bodyPr>
          <a:lstStyle/>
          <a:p>
            <a:pPr algn="ctr"/>
            <a:r>
              <a:rPr lang="es-HN" sz="4400" dirty="0" smtClean="0"/>
              <a:t>Modalidades autorizadas del </a:t>
            </a:r>
            <a:r>
              <a:rPr lang="es-HN" sz="4400" dirty="0" err="1" smtClean="0"/>
              <a:t>tpa-ev</a:t>
            </a:r>
            <a:r>
              <a:rPr lang="es-HN" sz="4400" dirty="0" smtClean="0"/>
              <a:t>. </a:t>
            </a:r>
            <a:endParaRPr lang="es-HN" sz="4400" dirty="0"/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586" t="22364" r="40445" b="7889"/>
          <a:stretch/>
        </p:blipFill>
        <p:spPr bwMode="auto">
          <a:xfrm>
            <a:off x="0" y="0"/>
            <a:ext cx="6523630" cy="6858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</p:spTree>
    <p:extLst>
      <p:ext uri="{BB962C8B-B14F-4D97-AF65-F5344CB8AC3E}">
        <p14:creationId xmlns:p14="http://schemas.microsoft.com/office/powerpoint/2010/main" xmlns="" val="16199504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51524" y="204018"/>
            <a:ext cx="9603275" cy="1049235"/>
          </a:xfrm>
        </p:spPr>
        <p:txBody>
          <a:bodyPr/>
          <a:lstStyle/>
          <a:p>
            <a:pPr algn="ctr"/>
            <a:r>
              <a:rPr lang="es-HN" dirty="0" smtClean="0"/>
              <a:t>Oficio de lineamientos </a:t>
            </a:r>
            <a:r>
              <a:rPr lang="es-HN" dirty="0" err="1" smtClean="0"/>
              <a:t>tpa-ev</a:t>
            </a:r>
            <a:r>
              <a:rPr lang="es-HN" dirty="0" smtClean="0"/>
              <a:t> </a:t>
            </a:r>
            <a:endParaRPr lang="es-HN" dirty="0"/>
          </a:p>
        </p:txBody>
      </p:sp>
      <p:pic>
        <p:nvPicPr>
          <p:cNvPr id="4" name="Marcador de contenido 3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2081" t="22620" r="51601" b="11655"/>
          <a:stretch/>
        </p:blipFill>
        <p:spPr bwMode="auto">
          <a:xfrm>
            <a:off x="-1" y="828770"/>
            <a:ext cx="3916907" cy="6029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5" name="Imagen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2007" t="22599" r="20991" b="11959"/>
          <a:stretch/>
        </p:blipFill>
        <p:spPr bwMode="auto">
          <a:xfrm>
            <a:off x="4107977" y="828770"/>
            <a:ext cx="3916905" cy="6029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pic>
        <p:nvPicPr>
          <p:cNvPr id="6" name="Imagen 5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1045" t="25522" r="50911" b="8682"/>
          <a:stretch/>
        </p:blipFill>
        <p:spPr bwMode="auto">
          <a:xfrm>
            <a:off x="8270545" y="828770"/>
            <a:ext cx="3916905" cy="602923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 xmlns=""/>
            </a:ext>
          </a:extLst>
        </p:spPr>
      </p:pic>
      <p:sp>
        <p:nvSpPr>
          <p:cNvPr id="7" name="Flecha derecha 6"/>
          <p:cNvSpPr/>
          <p:nvPr/>
        </p:nvSpPr>
        <p:spPr>
          <a:xfrm>
            <a:off x="10565595" y="2415654"/>
            <a:ext cx="978408" cy="8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8" name="Flecha derecha 7"/>
          <p:cNvSpPr/>
          <p:nvPr/>
        </p:nvSpPr>
        <p:spPr>
          <a:xfrm>
            <a:off x="9587187" y="2254156"/>
            <a:ext cx="978408" cy="818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</p:spTree>
    <p:extLst>
      <p:ext uri="{BB962C8B-B14F-4D97-AF65-F5344CB8AC3E}">
        <p14:creationId xmlns:p14="http://schemas.microsoft.com/office/powerpoint/2010/main" xmlns="" val="16024619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5167" y="367791"/>
            <a:ext cx="11472851" cy="1049235"/>
          </a:xfrm>
        </p:spPr>
        <p:txBody>
          <a:bodyPr/>
          <a:lstStyle/>
          <a:p>
            <a:r>
              <a:rPr lang="es-HN" dirty="0" smtClean="0"/>
              <a:t>SALARIO DEVENGADO POR LOS DOCENTES TPA-EV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55980880"/>
              </p:ext>
            </p:extLst>
          </p:nvPr>
        </p:nvGraphicFramePr>
        <p:xfrm>
          <a:off x="305168" y="1883393"/>
          <a:ext cx="11363668" cy="38077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1359">
                  <a:extLst>
                    <a:ext uri="{9D8B030D-6E8A-4147-A177-3AD203B41FA5}">
                      <a16:colId xmlns:a16="http://schemas.microsoft.com/office/drawing/2014/main" xmlns="" val="2260202095"/>
                    </a:ext>
                  </a:extLst>
                </a:gridCol>
                <a:gridCol w="1813843">
                  <a:extLst>
                    <a:ext uri="{9D8B030D-6E8A-4147-A177-3AD203B41FA5}">
                      <a16:colId xmlns:a16="http://schemas.microsoft.com/office/drawing/2014/main" xmlns="" val="276447500"/>
                    </a:ext>
                  </a:extLst>
                </a:gridCol>
                <a:gridCol w="1302822">
                  <a:extLst>
                    <a:ext uri="{9D8B030D-6E8A-4147-A177-3AD203B41FA5}">
                      <a16:colId xmlns:a16="http://schemas.microsoft.com/office/drawing/2014/main" xmlns="" val="3516586882"/>
                    </a:ext>
                  </a:extLst>
                </a:gridCol>
                <a:gridCol w="971124">
                  <a:extLst>
                    <a:ext uri="{9D8B030D-6E8A-4147-A177-3AD203B41FA5}">
                      <a16:colId xmlns:a16="http://schemas.microsoft.com/office/drawing/2014/main" xmlns="" val="3299728777"/>
                    </a:ext>
                  </a:extLst>
                </a:gridCol>
                <a:gridCol w="1704618">
                  <a:extLst>
                    <a:ext uri="{9D8B030D-6E8A-4147-A177-3AD203B41FA5}">
                      <a16:colId xmlns:a16="http://schemas.microsoft.com/office/drawing/2014/main" xmlns="" val="3331648979"/>
                    </a:ext>
                  </a:extLst>
                </a:gridCol>
                <a:gridCol w="1751321">
                  <a:extLst>
                    <a:ext uri="{9D8B030D-6E8A-4147-A177-3AD203B41FA5}">
                      <a16:colId xmlns:a16="http://schemas.microsoft.com/office/drawing/2014/main" xmlns="" val="327669037"/>
                    </a:ext>
                  </a:extLst>
                </a:gridCol>
                <a:gridCol w="1565887">
                  <a:extLst>
                    <a:ext uri="{9D8B030D-6E8A-4147-A177-3AD203B41FA5}">
                      <a16:colId xmlns:a16="http://schemas.microsoft.com/office/drawing/2014/main" xmlns="" val="3064352758"/>
                    </a:ext>
                  </a:extLst>
                </a:gridCol>
                <a:gridCol w="1752694">
                  <a:extLst>
                    <a:ext uri="{9D8B030D-6E8A-4147-A177-3AD203B41FA5}">
                      <a16:colId xmlns:a16="http://schemas.microsoft.com/office/drawing/2014/main" xmlns="" val="1151081443"/>
                    </a:ext>
                  </a:extLst>
                </a:gridCol>
              </a:tblGrid>
              <a:tr h="1269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N°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Nombre del Docente</a:t>
                      </a:r>
                      <a:endParaRPr lang="es-H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Identidad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N° de Horas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Modalidad</a:t>
                      </a:r>
                      <a:endParaRPr lang="es-H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Salario a Devengar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Tiempo Laborado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Código de Cheque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461025138"/>
                  </a:ext>
                </a:extLst>
              </a:tr>
              <a:tr h="1269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Arnol Evelin Jiménez Gonzales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1624-1978-00076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36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Coordinador 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L13,174.56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7 Semanas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00000082 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580312580"/>
                  </a:ext>
                </a:extLst>
              </a:tr>
              <a:tr h="12692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2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José Yovany Marroquín Troncony 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1204-1961-00015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36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Coordinador 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L13,174.56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7 Semanas</a:t>
                      </a:r>
                      <a:endParaRPr lang="es-HN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00000100</a:t>
                      </a:r>
                      <a:endParaRPr lang="es-HN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3320590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0553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486160621"/>
              </p:ext>
            </p:extLst>
          </p:nvPr>
        </p:nvGraphicFramePr>
        <p:xfrm>
          <a:off x="101572" y="102793"/>
          <a:ext cx="11990343" cy="70411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0162">
                  <a:extLst>
                    <a:ext uri="{9D8B030D-6E8A-4147-A177-3AD203B41FA5}">
                      <a16:colId xmlns:a16="http://schemas.microsoft.com/office/drawing/2014/main" xmlns="" val="1764832595"/>
                    </a:ext>
                  </a:extLst>
                </a:gridCol>
                <a:gridCol w="2748520">
                  <a:extLst>
                    <a:ext uri="{9D8B030D-6E8A-4147-A177-3AD203B41FA5}">
                      <a16:colId xmlns:a16="http://schemas.microsoft.com/office/drawing/2014/main" xmlns="" val="3364844991"/>
                    </a:ext>
                  </a:extLst>
                </a:gridCol>
                <a:gridCol w="1572627">
                  <a:extLst>
                    <a:ext uri="{9D8B030D-6E8A-4147-A177-3AD203B41FA5}">
                      <a16:colId xmlns:a16="http://schemas.microsoft.com/office/drawing/2014/main" xmlns="" val="3454186488"/>
                    </a:ext>
                  </a:extLst>
                </a:gridCol>
                <a:gridCol w="1071614">
                  <a:extLst>
                    <a:ext uri="{9D8B030D-6E8A-4147-A177-3AD203B41FA5}">
                      <a16:colId xmlns:a16="http://schemas.microsoft.com/office/drawing/2014/main" xmlns="" val="381860819"/>
                    </a:ext>
                  </a:extLst>
                </a:gridCol>
                <a:gridCol w="959180">
                  <a:extLst>
                    <a:ext uri="{9D8B030D-6E8A-4147-A177-3AD203B41FA5}">
                      <a16:colId xmlns:a16="http://schemas.microsoft.com/office/drawing/2014/main" xmlns="" val="1728570175"/>
                    </a:ext>
                  </a:extLst>
                </a:gridCol>
                <a:gridCol w="2339162">
                  <a:extLst>
                    <a:ext uri="{9D8B030D-6E8A-4147-A177-3AD203B41FA5}">
                      <a16:colId xmlns:a16="http://schemas.microsoft.com/office/drawing/2014/main" xmlns="" val="2511827794"/>
                    </a:ext>
                  </a:extLst>
                </a:gridCol>
                <a:gridCol w="980969">
                  <a:extLst>
                    <a:ext uri="{9D8B030D-6E8A-4147-A177-3AD203B41FA5}">
                      <a16:colId xmlns:a16="http://schemas.microsoft.com/office/drawing/2014/main" xmlns="" val="3573016606"/>
                    </a:ext>
                  </a:extLst>
                </a:gridCol>
                <a:gridCol w="1858109">
                  <a:extLst>
                    <a:ext uri="{9D8B030D-6E8A-4147-A177-3AD203B41FA5}">
                      <a16:colId xmlns:a16="http://schemas.microsoft.com/office/drawing/2014/main" xmlns="" val="2171835482"/>
                    </a:ext>
                  </a:extLst>
                </a:gridCol>
              </a:tblGrid>
              <a:tr h="3238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N°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Nombre del Docente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 dirty="0">
                          <a:effectLst/>
                        </a:rPr>
                        <a:t>Identidad</a:t>
                      </a:r>
                      <a:endParaRPr lang="es-HN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N° de Horas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Modalidad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Salario a Devengar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Tiempo Laborado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Código de Cheque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extLst>
                  <a:ext uri="{0D108BD9-81ED-4DB2-BD59-A6C34878D82A}">
                    <a16:rowId xmlns:a16="http://schemas.microsoft.com/office/drawing/2014/main" xmlns="" val="4092307370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Nery Enrique Casaña Mejía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1601-1981-01591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Consejero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L13,174.56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00000084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602624916"/>
                  </a:ext>
                </a:extLst>
              </a:tr>
              <a:tr h="2368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Nargen Alva Pérez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1615-1989-00176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34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Ciclo y 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12,442.64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00000085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3489593899"/>
                  </a:ext>
                </a:extLst>
              </a:tr>
              <a:tr h="355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Gaby Said Madrid García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1601-1986-00485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L13,174.56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00000089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2425922091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4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Keyla Mariela Pineda Ríos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1601-1987-00668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L12,808.60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2458121086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Juan Carlos Madrid Sagastume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1601-1989-00559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L13,174.56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00000091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2563793537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Carmen Emelda López Sierra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0716-1985-00012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L13,174.56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179495896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Juan Francisco López Rodríguez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1804-1976-04418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Ciclo y 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L13,174.56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3819841309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Walter Esmelin Muñoz Pineda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1608-1977-00125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23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L8,417.08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00000094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1720463468"/>
                  </a:ext>
                </a:extLst>
              </a:tr>
              <a:tr h="355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9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Lusly Karina Pérez Pego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1622-1982-00083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L12,076.68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1726635025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Nolvia Gabriela Rodríguez López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1625-1993-00029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Ciclo y 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L12,808.60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00000096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83681379"/>
                  </a:ext>
                </a:extLst>
              </a:tr>
              <a:tr h="3552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11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Jorge Noel Cáceres Chávez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0311-1995-00187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 11,710.72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00000097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649974745"/>
                  </a:ext>
                </a:extLst>
              </a:tr>
              <a:tr h="4736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12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Mayra Yamileth Discua Castellanos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1601-1978-00053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L5,200.00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Semanas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 00000098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3053957281"/>
                  </a:ext>
                </a:extLst>
              </a:tr>
              <a:tr h="5412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13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German Enrique Lara Coto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1601-1987-00508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35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Ciclo y BTP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L12,808.60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7 Semana 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600">
                          <a:effectLst/>
                        </a:rPr>
                        <a:t>00000099</a:t>
                      </a:r>
                      <a:endParaRPr lang="es-HN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extLst>
                  <a:ext uri="{0D108BD9-81ED-4DB2-BD59-A6C34878D82A}">
                    <a16:rowId xmlns:a16="http://schemas.microsoft.com/office/drawing/2014/main" xmlns="" val="796311405"/>
                  </a:ext>
                </a:extLst>
              </a:tr>
              <a:tr h="144757">
                <a:tc gridSpan="6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800" dirty="0">
                          <a:solidFill>
                            <a:schemeClr val="tx1"/>
                          </a:solidFill>
                          <a:effectLst/>
                        </a:rPr>
                        <a:t>L167,320.28</a:t>
                      </a:r>
                      <a:endParaRPr lang="es-HN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324" marR="21324" marT="0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304579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5196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11889" y="244962"/>
            <a:ext cx="9603275" cy="1049235"/>
          </a:xfrm>
        </p:spPr>
        <p:txBody>
          <a:bodyPr/>
          <a:lstStyle/>
          <a:p>
            <a:r>
              <a:rPr lang="es-HN" dirty="0" smtClean="0"/>
              <a:t>programa </a:t>
            </a:r>
            <a:r>
              <a:rPr lang="es-HN" dirty="0" err="1"/>
              <a:t>tpa-ev</a:t>
            </a:r>
            <a:r>
              <a:rPr lang="es-HN" dirty="0"/>
              <a:t> </a:t>
            </a: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95099953"/>
              </p:ext>
            </p:extLst>
          </p:nvPr>
        </p:nvGraphicFramePr>
        <p:xfrm>
          <a:off x="0" y="788158"/>
          <a:ext cx="12192000" cy="52816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786158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1704937"/>
              </p:ext>
            </p:extLst>
          </p:nvPr>
        </p:nvGraphicFramePr>
        <p:xfrm>
          <a:off x="109180" y="122831"/>
          <a:ext cx="11859908" cy="6777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555">
                  <a:extLst>
                    <a:ext uri="{9D8B030D-6E8A-4147-A177-3AD203B41FA5}">
                      <a16:colId xmlns:a16="http://schemas.microsoft.com/office/drawing/2014/main" xmlns="" val="3553489278"/>
                    </a:ext>
                  </a:extLst>
                </a:gridCol>
                <a:gridCol w="2416125">
                  <a:extLst>
                    <a:ext uri="{9D8B030D-6E8A-4147-A177-3AD203B41FA5}">
                      <a16:colId xmlns:a16="http://schemas.microsoft.com/office/drawing/2014/main" xmlns="" val="3788494561"/>
                    </a:ext>
                  </a:extLst>
                </a:gridCol>
                <a:gridCol w="1255594">
                  <a:extLst>
                    <a:ext uri="{9D8B030D-6E8A-4147-A177-3AD203B41FA5}">
                      <a16:colId xmlns:a16="http://schemas.microsoft.com/office/drawing/2014/main" xmlns="" val="924054726"/>
                    </a:ext>
                  </a:extLst>
                </a:gridCol>
                <a:gridCol w="873456">
                  <a:extLst>
                    <a:ext uri="{9D8B030D-6E8A-4147-A177-3AD203B41FA5}">
                      <a16:colId xmlns:a16="http://schemas.microsoft.com/office/drawing/2014/main" xmlns="" val="2632513272"/>
                    </a:ext>
                  </a:extLst>
                </a:gridCol>
                <a:gridCol w="1160060">
                  <a:extLst>
                    <a:ext uri="{9D8B030D-6E8A-4147-A177-3AD203B41FA5}">
                      <a16:colId xmlns:a16="http://schemas.microsoft.com/office/drawing/2014/main" xmlns="" val="3713437697"/>
                    </a:ext>
                  </a:extLst>
                </a:gridCol>
                <a:gridCol w="1214651">
                  <a:extLst>
                    <a:ext uri="{9D8B030D-6E8A-4147-A177-3AD203B41FA5}">
                      <a16:colId xmlns:a16="http://schemas.microsoft.com/office/drawing/2014/main" xmlns="" val="3091768046"/>
                    </a:ext>
                  </a:extLst>
                </a:gridCol>
                <a:gridCol w="1965278">
                  <a:extLst>
                    <a:ext uri="{9D8B030D-6E8A-4147-A177-3AD203B41FA5}">
                      <a16:colId xmlns:a16="http://schemas.microsoft.com/office/drawing/2014/main" xmlns="" val="959027835"/>
                    </a:ext>
                  </a:extLst>
                </a:gridCol>
                <a:gridCol w="1115109">
                  <a:extLst>
                    <a:ext uri="{9D8B030D-6E8A-4147-A177-3AD203B41FA5}">
                      <a16:colId xmlns:a16="http://schemas.microsoft.com/office/drawing/2014/main" xmlns="" val="2890706764"/>
                    </a:ext>
                  </a:extLst>
                </a:gridCol>
                <a:gridCol w="1396080">
                  <a:extLst>
                    <a:ext uri="{9D8B030D-6E8A-4147-A177-3AD203B41FA5}">
                      <a16:colId xmlns:a16="http://schemas.microsoft.com/office/drawing/2014/main" xmlns="" val="1547803"/>
                    </a:ext>
                  </a:extLst>
                </a:gridCol>
              </a:tblGrid>
              <a:tr h="543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N°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Nombre del Docente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Identidad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Horas que atiende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Cursos que Atiende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Modalidad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Salario a Devengar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Tiempo Laborado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Código de Cheque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extLst>
                  <a:ext uri="{0D108BD9-81ED-4DB2-BD59-A6C34878D82A}">
                    <a16:rowId xmlns:a16="http://schemas.microsoft.com/office/drawing/2014/main" xmlns="" val="758746666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Martín Omar Rodríguez Guzmán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1618-1968-00290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54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7,8,9,10,11 y 12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L19,761.84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00000101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1900135653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Dania Xiomara Alvarenga Aguilar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1613-1978-00692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Ciclo y 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L13,174.56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7 Semanas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2747253331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Kenia Damaris Sanabria Fuentes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0501-1993-12581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7,8,9,10,11 y 12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Ciclo y 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L13,174.56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1365637848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Idania Margarita Morales Paz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1604-1988-00145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35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7,8,9,10,11 y 12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Ciclo y 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L12,808.60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2303828075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5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Gilma Gabriela Dubón Suazo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1613-1993-00641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29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7,8,9,10,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 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L10,612.84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00000105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2183985788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Evelin Vanessa Burgos Ruiz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0506-1985-01578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 y 10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Ciclo y 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L12,076.68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852310993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Karla María Villamil Maldonado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1401-1988-00623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36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7,8,9,10,11 y 12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Ciclo y BTP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L13,174.56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00000107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376339709"/>
                  </a:ext>
                </a:extLst>
              </a:tr>
              <a:tr h="44890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8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Matías Valerio Flores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1613-1970-00250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 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 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Vigilante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 4,457.15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6 Semanas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00000108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1710225195"/>
                  </a:ext>
                </a:extLst>
              </a:tr>
              <a:tr h="5985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Kahori Yorleny García Ramos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0501-1999-06559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 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 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Aseadora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L5,000.00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7 Semanas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effectLst/>
                        </a:rPr>
                        <a:t>0000109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extLst>
                  <a:ext uri="{0D108BD9-81ED-4DB2-BD59-A6C34878D82A}">
                    <a16:rowId xmlns:a16="http://schemas.microsoft.com/office/drawing/2014/main" xmlns="" val="324143655"/>
                  </a:ext>
                </a:extLst>
              </a:tr>
              <a:tr h="183329">
                <a:tc gridSpan="7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3200" dirty="0">
                          <a:solidFill>
                            <a:schemeClr val="tx1"/>
                          </a:solidFill>
                          <a:effectLst/>
                        </a:rPr>
                        <a:t>L117,415.35</a:t>
                      </a:r>
                      <a:endParaRPr lang="es-HN" sz="2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4173" marR="24173" marT="0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HN" sz="2000" dirty="0">
                          <a:effectLst/>
                        </a:rPr>
                        <a:t> 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9129219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06885023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4149" y="627098"/>
            <a:ext cx="10440705" cy="1049235"/>
          </a:xfrm>
        </p:spPr>
        <p:txBody>
          <a:bodyPr>
            <a:normAutofit/>
          </a:bodyPr>
          <a:lstStyle/>
          <a:p>
            <a:r>
              <a:rPr lang="es-HN" b="1" dirty="0"/>
              <a:t>NÚMERO DE ALUMNOS EXONERADOS POR SEDE </a:t>
            </a:r>
            <a:r>
              <a:rPr lang="es-HN" b="1" dirty="0" smtClean="0"/>
              <a:t>TPA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2879673"/>
              </p:ext>
            </p:extLst>
          </p:nvPr>
        </p:nvGraphicFramePr>
        <p:xfrm>
          <a:off x="341194" y="1937981"/>
          <a:ext cx="11491415" cy="3746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4027">
                  <a:extLst>
                    <a:ext uri="{9D8B030D-6E8A-4147-A177-3AD203B41FA5}">
                      <a16:colId xmlns:a16="http://schemas.microsoft.com/office/drawing/2014/main" xmlns="" val="2692302114"/>
                    </a:ext>
                  </a:extLst>
                </a:gridCol>
                <a:gridCol w="2411185">
                  <a:extLst>
                    <a:ext uri="{9D8B030D-6E8A-4147-A177-3AD203B41FA5}">
                      <a16:colId xmlns:a16="http://schemas.microsoft.com/office/drawing/2014/main" xmlns="" val="1012406297"/>
                    </a:ext>
                  </a:extLst>
                </a:gridCol>
                <a:gridCol w="2019869">
                  <a:extLst>
                    <a:ext uri="{9D8B030D-6E8A-4147-A177-3AD203B41FA5}">
                      <a16:colId xmlns:a16="http://schemas.microsoft.com/office/drawing/2014/main" xmlns="" val="2745523355"/>
                    </a:ext>
                  </a:extLst>
                </a:gridCol>
                <a:gridCol w="2388358">
                  <a:extLst>
                    <a:ext uri="{9D8B030D-6E8A-4147-A177-3AD203B41FA5}">
                      <a16:colId xmlns:a16="http://schemas.microsoft.com/office/drawing/2014/main" xmlns="" val="3166713648"/>
                    </a:ext>
                  </a:extLst>
                </a:gridCol>
                <a:gridCol w="4107976">
                  <a:extLst>
                    <a:ext uri="{9D8B030D-6E8A-4147-A177-3AD203B41FA5}">
                      <a16:colId xmlns:a16="http://schemas.microsoft.com/office/drawing/2014/main" xmlns="" val="4278549004"/>
                    </a:ext>
                  </a:extLst>
                </a:gridCol>
              </a:tblGrid>
              <a:tr h="5459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N °</a:t>
                      </a:r>
                      <a:endParaRPr lang="es-HN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SEDE</a:t>
                      </a:r>
                      <a:endParaRPr lang="es-HN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EXONERADOS</a:t>
                      </a:r>
                      <a:endParaRPr lang="es-HN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Total de Dinero Exonerado</a:t>
                      </a:r>
                      <a:endParaRPr lang="es-HN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effectLst/>
                        </a:rPr>
                        <a:t>Explicación </a:t>
                      </a:r>
                      <a:endParaRPr lang="es-HN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27528053"/>
                  </a:ext>
                </a:extLst>
              </a:tr>
              <a:tr h="420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Pompilio Ortega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3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L 1200.00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 dirty="0">
                          <a:effectLst/>
                        </a:rPr>
                        <a:t>Se exoneró a 17 jóvenes por venir de zonas postergadas y no contar con el presupuesto financiero para hacer los pagos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23342240"/>
                  </a:ext>
                </a:extLst>
              </a:tr>
              <a:tr h="420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2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Independencia 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L 1600.00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78366688"/>
                  </a:ext>
                </a:extLst>
              </a:tr>
              <a:tr h="42096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Volcán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L 3600.00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58086751"/>
                  </a:ext>
                </a:extLst>
              </a:tr>
              <a:tr h="1852248"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400" dirty="0" smtClean="0">
                        <a:effectLst/>
                      </a:endParaRP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TOTAL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17 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HN" sz="24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 smtClean="0">
                          <a:effectLst/>
                        </a:rPr>
                        <a:t>L 6800.00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05968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442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4362" y="279901"/>
            <a:ext cx="9603275" cy="1049235"/>
          </a:xfrm>
        </p:spPr>
        <p:txBody>
          <a:bodyPr/>
          <a:lstStyle/>
          <a:p>
            <a:pPr algn="ctr"/>
            <a:r>
              <a:rPr lang="es-HN" dirty="0" smtClean="0"/>
              <a:t>INGRESOS DEL TPA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9480298"/>
              </p:ext>
            </p:extLst>
          </p:nvPr>
        </p:nvGraphicFramePr>
        <p:xfrm>
          <a:off x="191068" y="1329130"/>
          <a:ext cx="11682484" cy="53864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33768">
                  <a:extLst>
                    <a:ext uri="{9D8B030D-6E8A-4147-A177-3AD203B41FA5}">
                      <a16:colId xmlns:a16="http://schemas.microsoft.com/office/drawing/2014/main" xmlns="" val="3483149641"/>
                    </a:ext>
                  </a:extLst>
                </a:gridCol>
                <a:gridCol w="2422531">
                  <a:extLst>
                    <a:ext uri="{9D8B030D-6E8A-4147-A177-3AD203B41FA5}">
                      <a16:colId xmlns:a16="http://schemas.microsoft.com/office/drawing/2014/main" xmlns="" val="3327342311"/>
                    </a:ext>
                  </a:extLst>
                </a:gridCol>
                <a:gridCol w="2128204">
                  <a:extLst>
                    <a:ext uri="{9D8B030D-6E8A-4147-A177-3AD203B41FA5}">
                      <a16:colId xmlns:a16="http://schemas.microsoft.com/office/drawing/2014/main" xmlns="" val="1184958109"/>
                    </a:ext>
                  </a:extLst>
                </a:gridCol>
                <a:gridCol w="2897981">
                  <a:extLst>
                    <a:ext uri="{9D8B030D-6E8A-4147-A177-3AD203B41FA5}">
                      <a16:colId xmlns:a16="http://schemas.microsoft.com/office/drawing/2014/main" xmlns="" val="1584328360"/>
                    </a:ext>
                  </a:extLst>
                </a:gridCol>
              </a:tblGrid>
              <a:tr h="380784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pt-BR" sz="2800" b="1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II SEMESTRE CUENTA  N° 02-030-000037-1</a:t>
                      </a:r>
                      <a:endParaRPr lang="pt-BR" sz="28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00447416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20/11/2018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 400.00 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861669765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 800.00 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448122607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26/11/2018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3,600.00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56334414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11,200.00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950284508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9,200.00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441276886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37,200.00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3000444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30/11/2018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101,600.00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77026348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1/12/2018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66,000.00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312235423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3/12/2018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76,000.00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083766200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4/12/2018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4,800.00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26241352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5/12/2018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10,800.00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67721159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6/12/2018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2,400.00 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INGRESO  DE TPA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206777841"/>
                  </a:ext>
                </a:extLst>
              </a:tr>
              <a:tr h="380784"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HN" sz="2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HN" sz="2400" b="1" u="none" strike="noStrike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L. 324,000.00 </a:t>
                      </a:r>
                      <a:endParaRPr lang="es-HN" sz="2400" b="1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2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2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115854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325329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10635" y="279901"/>
            <a:ext cx="9603275" cy="1049235"/>
          </a:xfrm>
        </p:spPr>
        <p:txBody>
          <a:bodyPr/>
          <a:lstStyle/>
          <a:p>
            <a:pPr algn="ctr"/>
            <a:r>
              <a:rPr lang="es-HN" dirty="0" smtClean="0"/>
              <a:t>EGRESOS 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400971548"/>
              </p:ext>
            </p:extLst>
          </p:nvPr>
        </p:nvGraphicFramePr>
        <p:xfrm>
          <a:off x="150127" y="804518"/>
          <a:ext cx="11764641" cy="58965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3343">
                  <a:extLst>
                    <a:ext uri="{9D8B030D-6E8A-4147-A177-3AD203B41FA5}">
                      <a16:colId xmlns:a16="http://schemas.microsoft.com/office/drawing/2014/main" xmlns="" val="1108552825"/>
                    </a:ext>
                  </a:extLst>
                </a:gridCol>
                <a:gridCol w="58075">
                  <a:extLst>
                    <a:ext uri="{9D8B030D-6E8A-4147-A177-3AD203B41FA5}">
                      <a16:colId xmlns:a16="http://schemas.microsoft.com/office/drawing/2014/main" xmlns="" val="1287055320"/>
                    </a:ext>
                  </a:extLst>
                </a:gridCol>
                <a:gridCol w="830282">
                  <a:extLst>
                    <a:ext uri="{9D8B030D-6E8A-4147-A177-3AD203B41FA5}">
                      <a16:colId xmlns:a16="http://schemas.microsoft.com/office/drawing/2014/main" xmlns="" val="1133401556"/>
                    </a:ext>
                  </a:extLst>
                </a:gridCol>
                <a:gridCol w="1338366">
                  <a:extLst>
                    <a:ext uri="{9D8B030D-6E8A-4147-A177-3AD203B41FA5}">
                      <a16:colId xmlns:a16="http://schemas.microsoft.com/office/drawing/2014/main" xmlns="" val="2004080646"/>
                    </a:ext>
                  </a:extLst>
                </a:gridCol>
                <a:gridCol w="830282">
                  <a:extLst>
                    <a:ext uri="{9D8B030D-6E8A-4147-A177-3AD203B41FA5}">
                      <a16:colId xmlns:a16="http://schemas.microsoft.com/office/drawing/2014/main" xmlns="" val="1352084070"/>
                    </a:ext>
                  </a:extLst>
                </a:gridCol>
                <a:gridCol w="1086730">
                  <a:extLst>
                    <a:ext uri="{9D8B030D-6E8A-4147-A177-3AD203B41FA5}">
                      <a16:colId xmlns:a16="http://schemas.microsoft.com/office/drawing/2014/main" xmlns="" val="2992195961"/>
                    </a:ext>
                  </a:extLst>
                </a:gridCol>
                <a:gridCol w="1614228">
                  <a:extLst>
                    <a:ext uri="{9D8B030D-6E8A-4147-A177-3AD203B41FA5}">
                      <a16:colId xmlns:a16="http://schemas.microsoft.com/office/drawing/2014/main" xmlns="" val="2133289663"/>
                    </a:ext>
                  </a:extLst>
                </a:gridCol>
                <a:gridCol w="87303">
                  <a:extLst>
                    <a:ext uri="{9D8B030D-6E8A-4147-A177-3AD203B41FA5}">
                      <a16:colId xmlns:a16="http://schemas.microsoft.com/office/drawing/2014/main" xmlns="" val="2282800359"/>
                    </a:ext>
                  </a:extLst>
                </a:gridCol>
                <a:gridCol w="1720081">
                  <a:extLst>
                    <a:ext uri="{9D8B030D-6E8A-4147-A177-3AD203B41FA5}">
                      <a16:colId xmlns:a16="http://schemas.microsoft.com/office/drawing/2014/main" xmlns="" val="1096545107"/>
                    </a:ext>
                  </a:extLst>
                </a:gridCol>
                <a:gridCol w="1710806">
                  <a:extLst>
                    <a:ext uri="{9D8B030D-6E8A-4147-A177-3AD203B41FA5}">
                      <a16:colId xmlns:a16="http://schemas.microsoft.com/office/drawing/2014/main" xmlns="" val="1623451856"/>
                    </a:ext>
                  </a:extLst>
                </a:gridCol>
                <a:gridCol w="1435145">
                  <a:extLst>
                    <a:ext uri="{9D8B030D-6E8A-4147-A177-3AD203B41FA5}">
                      <a16:colId xmlns:a16="http://schemas.microsoft.com/office/drawing/2014/main" xmlns="" val="3092910729"/>
                    </a:ext>
                  </a:extLst>
                </a:gridCol>
              </a:tblGrid>
              <a:tr h="486734"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Fecha de Emisión</a:t>
                      </a:r>
                      <a:endParaRPr lang="es-HN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de Cheque</a:t>
                      </a:r>
                      <a:endParaRPr lang="es-HN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3"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</a:t>
                      </a:r>
                      <a:endParaRPr lang="es-HN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</a:t>
                      </a:r>
                      <a:endParaRPr lang="es-HN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de Identidad del beneficiario</a:t>
                      </a:r>
                      <a:endParaRPr lang="es-HN" sz="1200" b="0" i="1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s-HN" sz="12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 de Pago</a:t>
                      </a:r>
                      <a:endParaRPr lang="es-HN" sz="1200" b="0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6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Observaciones </a:t>
                      </a:r>
                      <a:endParaRPr lang="es-HN" sz="16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5768959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1/11/2018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51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Aracely Campos Gonzales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161319100658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077253212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1/11/2018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Emely Victoria Fernandez Figueroa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1601199600546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138698689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73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Dunia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Aracely Muñoz </a:t>
                      </a:r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Garcia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1613199100325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20485429"/>
                  </a:ext>
                </a:extLst>
              </a:tr>
              <a:tr h="288807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1/11/2018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Sindy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Liliana Escobar Silva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1604199400302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91817343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Laura Divis Castellanos Reyes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1601199400173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718217463"/>
                  </a:ext>
                </a:extLst>
              </a:tr>
              <a:tr h="288807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1/11/2018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Dunia Aracely Muñoz Garcia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1613199100325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3524352554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Maria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Aracely Campos Gonzales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161319100658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399673620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72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Emely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Victoria </a:t>
                      </a:r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Fernandez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Figueroa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1601199600546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339529417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74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Sidy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Liliana Escobar Silva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1604199400302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869265374"/>
                  </a:ext>
                </a:extLst>
              </a:tr>
              <a:tr h="567922">
                <a:tc>
                  <a:txBody>
                    <a:bodyPr/>
                    <a:lstStyle/>
                    <a:p>
                      <a:pPr algn="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10/12/2018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Laura </a:t>
                      </a:r>
                      <a:r>
                        <a:rPr lang="es-HN" sz="1800" u="none" strike="noStrike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Divis</a:t>
                      </a:r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Castellanos Reyes 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4,000.00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1601199400173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Noviembre 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2835922387"/>
                  </a:ext>
                </a:extLst>
              </a:tr>
              <a:tr h="288807"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HN" sz="18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40,000.00 </a:t>
                      </a:r>
                      <a:endParaRPr lang="es-HN" sz="18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8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8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85634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243350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21813205"/>
              </p:ext>
            </p:extLst>
          </p:nvPr>
        </p:nvGraphicFramePr>
        <p:xfrm>
          <a:off x="0" y="0"/>
          <a:ext cx="12192000" cy="6857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90928">
                  <a:extLst>
                    <a:ext uri="{9D8B030D-6E8A-4147-A177-3AD203B41FA5}">
                      <a16:colId xmlns:a16="http://schemas.microsoft.com/office/drawing/2014/main" xmlns="" val="3411117912"/>
                    </a:ext>
                  </a:extLst>
                </a:gridCol>
                <a:gridCol w="67725">
                  <a:extLst>
                    <a:ext uri="{9D8B030D-6E8A-4147-A177-3AD203B41FA5}">
                      <a16:colId xmlns:a16="http://schemas.microsoft.com/office/drawing/2014/main" xmlns="" val="1033732574"/>
                    </a:ext>
                  </a:extLst>
                </a:gridCol>
                <a:gridCol w="859909">
                  <a:extLst>
                    <a:ext uri="{9D8B030D-6E8A-4147-A177-3AD203B41FA5}">
                      <a16:colId xmlns:a16="http://schemas.microsoft.com/office/drawing/2014/main" xmlns="" val="118265465"/>
                    </a:ext>
                  </a:extLst>
                </a:gridCol>
                <a:gridCol w="3105937">
                  <a:extLst>
                    <a:ext uri="{9D8B030D-6E8A-4147-A177-3AD203B41FA5}">
                      <a16:colId xmlns:a16="http://schemas.microsoft.com/office/drawing/2014/main" xmlns="" val="1248855688"/>
                    </a:ext>
                  </a:extLst>
                </a:gridCol>
                <a:gridCol w="1283445">
                  <a:extLst>
                    <a:ext uri="{9D8B030D-6E8A-4147-A177-3AD203B41FA5}">
                      <a16:colId xmlns:a16="http://schemas.microsoft.com/office/drawing/2014/main" xmlns="" val="3347862153"/>
                    </a:ext>
                  </a:extLst>
                </a:gridCol>
                <a:gridCol w="1758318">
                  <a:extLst>
                    <a:ext uri="{9D8B030D-6E8A-4147-A177-3AD203B41FA5}">
                      <a16:colId xmlns:a16="http://schemas.microsoft.com/office/drawing/2014/main" xmlns="" val="3294430777"/>
                    </a:ext>
                  </a:extLst>
                </a:gridCol>
                <a:gridCol w="2708068">
                  <a:extLst>
                    <a:ext uri="{9D8B030D-6E8A-4147-A177-3AD203B41FA5}">
                      <a16:colId xmlns:a16="http://schemas.microsoft.com/office/drawing/2014/main" xmlns="" val="3002829224"/>
                    </a:ext>
                  </a:extLst>
                </a:gridCol>
                <a:gridCol w="1317670">
                  <a:extLst>
                    <a:ext uri="{9D8B030D-6E8A-4147-A177-3AD203B41FA5}">
                      <a16:colId xmlns:a16="http://schemas.microsoft.com/office/drawing/2014/main" xmlns="" val="3100224846"/>
                    </a:ext>
                  </a:extLst>
                </a:gridCol>
              </a:tblGrid>
              <a:tr h="263769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pt-BR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II SEMESTRE                                      CUENTA N° 02-030-000037-1</a:t>
                      </a:r>
                      <a:endParaRPr lang="pt-BR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403562767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82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Arnol Evelin Jiminez Gonzales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1624197800076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3/12/2018 al 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63549783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Nery Enrique Casaña Mejia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1601198101591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49515018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Nargen Alva Perez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12,442.64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1615198900176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28190595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Gaby Said Madrid Garcia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1601198600485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17553102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Keyla Mariela Pineda Rios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12,808.60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1601198700668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116175033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Carlos Madrid Sagastume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1601198900559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404794075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Carmen Emelda Lopez Sierra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0716198500012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810106197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Juan Francisco Lopez Rodriguez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1804197604418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56328564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94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Walter Esmelin Muñoz Pineda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8,417.08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1608197700125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85760365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Lusly Karina Perez Pego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12,076.68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1622198200083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1657265629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Nolvia Gabriela Rodriguez Lopez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12,808.60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1625199300029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24858184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97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Jorge Noel Caceres Chavez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11,710.72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0311199500187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54235016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Mayra Yamileth Discua Castellanos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5,200.00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1601197800053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Aseadora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37456229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German Enrique Lara Toro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12,808.60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1601198700508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75726533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Jose Yovany Marroquin Troncony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1204196100015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07917120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Martin Omar Rodriguez Guzman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19,761.84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1618196800290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61893252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102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Dania Xiomara Alvarenga Aguilar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1613197800692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92617785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103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Kenia Damaris Sanabria Fuentes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0501199312581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882985294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104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Idania Margarita Morales Paz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12,808.60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1604198800145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198970718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Gilma Gabriela Dubon Suazo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10,612.84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1613199300641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546313856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106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Evelin Vanessa Burgos Ruiz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12,076.68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0506198501578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77646861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Karla Maria Villamil  Maldonado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13,174.56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1401198800623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Docente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3896298135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Matias Valerio Flores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4,457.15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1613197000250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Vigilante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028862800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28/1/2018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Kahori Yorleny Garcia Ramos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    5,000.00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0501199906559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03/12/2018 al 31/01/2019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Aseadora 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1317742987"/>
                  </a:ext>
                </a:extLst>
              </a:tr>
              <a:tr h="263769"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  <a:endParaRPr lang="es-HN" sz="1400" b="1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L.  284,735.63 </a:t>
                      </a:r>
                      <a:endParaRPr lang="es-HN" sz="1400" b="1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HN" sz="14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b="0" i="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7805" marR="7805" marT="7805" marB="0" anchor="b"/>
                </a:tc>
                <a:extLst>
                  <a:ext uri="{0D108BD9-81ED-4DB2-BD59-A6C34878D82A}">
                    <a16:rowId xmlns:a16="http://schemas.microsoft.com/office/drawing/2014/main" xmlns="" val="2799678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1734848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975211" y="2783445"/>
            <a:ext cx="6960526" cy="1049235"/>
          </a:xfrm>
        </p:spPr>
        <p:txBody>
          <a:bodyPr>
            <a:noAutofit/>
          </a:bodyPr>
          <a:lstStyle/>
          <a:p>
            <a:r>
              <a:rPr lang="es-HN" sz="9600" dirty="0" smtClean="0"/>
              <a:t>Gracias </a:t>
            </a:r>
            <a:endParaRPr lang="es-HN" sz="9600" dirty="0"/>
          </a:p>
        </p:txBody>
      </p:sp>
    </p:spTree>
    <p:extLst>
      <p:ext uri="{BB962C8B-B14F-4D97-AF65-F5344CB8AC3E}">
        <p14:creationId xmlns:p14="http://schemas.microsoft.com/office/powerpoint/2010/main" xmlns="" val="16776192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HN" dirty="0" smtClean="0"/>
              <a:t>Coordinadores del </a:t>
            </a:r>
            <a:r>
              <a:rPr lang="es-HN" dirty="0" err="1" smtClean="0"/>
              <a:t>tpa-ev</a:t>
            </a:r>
            <a:r>
              <a:rPr lang="es-HN" dirty="0" smtClean="0"/>
              <a:t> 2018-2019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4291555"/>
              </p:ext>
            </p:extLst>
          </p:nvPr>
        </p:nvGraphicFramePr>
        <p:xfrm>
          <a:off x="0" y="2159565"/>
          <a:ext cx="12064621" cy="23820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0023">
                  <a:extLst>
                    <a:ext uri="{9D8B030D-6E8A-4147-A177-3AD203B41FA5}">
                      <a16:colId xmlns:a16="http://schemas.microsoft.com/office/drawing/2014/main" xmlns="" val="3973656826"/>
                    </a:ext>
                  </a:extLst>
                </a:gridCol>
                <a:gridCol w="2458077">
                  <a:extLst>
                    <a:ext uri="{9D8B030D-6E8A-4147-A177-3AD203B41FA5}">
                      <a16:colId xmlns:a16="http://schemas.microsoft.com/office/drawing/2014/main" xmlns="" val="3816478101"/>
                    </a:ext>
                  </a:extLst>
                </a:gridCol>
                <a:gridCol w="2486078">
                  <a:extLst>
                    <a:ext uri="{9D8B030D-6E8A-4147-A177-3AD203B41FA5}">
                      <a16:colId xmlns:a16="http://schemas.microsoft.com/office/drawing/2014/main" xmlns="" val="2060918328"/>
                    </a:ext>
                  </a:extLst>
                </a:gridCol>
                <a:gridCol w="1948062">
                  <a:extLst>
                    <a:ext uri="{9D8B030D-6E8A-4147-A177-3AD203B41FA5}">
                      <a16:colId xmlns:a16="http://schemas.microsoft.com/office/drawing/2014/main" xmlns="" val="3179460299"/>
                    </a:ext>
                  </a:extLst>
                </a:gridCol>
                <a:gridCol w="4442381">
                  <a:extLst>
                    <a:ext uri="{9D8B030D-6E8A-4147-A177-3AD203B41FA5}">
                      <a16:colId xmlns:a16="http://schemas.microsoft.com/office/drawing/2014/main" xmlns="" val="2144913677"/>
                    </a:ext>
                  </a:extLst>
                </a:gridCol>
              </a:tblGrid>
              <a:tr h="52531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N°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Nombre del Docente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Identidad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Teléfono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Área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08418037"/>
                  </a:ext>
                </a:extLst>
              </a:tr>
              <a:tr h="63218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1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Arnol Evelin Jiménez Gonzales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1624-1978-00076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98-60-09-68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Profesor en Ciencias Sociales en el Grado de Licenciatura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142781676"/>
                  </a:ext>
                </a:extLst>
              </a:tr>
              <a:tr h="1077511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2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José Yovany Marroquín Troncony 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1204-1961-00015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effectLst/>
                        </a:rPr>
                        <a:t>98-03-10-05</a:t>
                      </a:r>
                      <a:endParaRPr lang="es-HN" sz="2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effectLst/>
                        </a:rPr>
                        <a:t>Profesor en Educación Media en Ciencias de la Educación y Zootecnia</a:t>
                      </a:r>
                      <a:endParaRPr lang="es-HN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06123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796201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1069" y="804519"/>
            <a:ext cx="10863785" cy="1049235"/>
          </a:xfrm>
        </p:spPr>
        <p:txBody>
          <a:bodyPr/>
          <a:lstStyle/>
          <a:p>
            <a:pPr algn="ctr"/>
            <a:r>
              <a:rPr lang="es-HN" b="1" dirty="0"/>
              <a:t>docentes que </a:t>
            </a:r>
            <a:r>
              <a:rPr lang="es-HN" b="1" dirty="0" smtClean="0"/>
              <a:t>atendieron EL  Programa POR SEDE TPA-EV 2018-2019</a:t>
            </a:r>
            <a:endParaRPr lang="es-HN" dirty="0"/>
          </a:p>
        </p:txBody>
      </p:sp>
      <p:graphicFrame>
        <p:nvGraphicFramePr>
          <p:cNvPr id="6" name="Marcador de contenid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8886957"/>
              </p:ext>
            </p:extLst>
          </p:nvPr>
        </p:nvGraphicFramePr>
        <p:xfrm>
          <a:off x="395785" y="2232849"/>
          <a:ext cx="11327641" cy="284977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75379">
                  <a:extLst>
                    <a:ext uri="{9D8B030D-6E8A-4147-A177-3AD203B41FA5}">
                      <a16:colId xmlns:a16="http://schemas.microsoft.com/office/drawing/2014/main" xmlns="" val="355557428"/>
                    </a:ext>
                  </a:extLst>
                </a:gridCol>
                <a:gridCol w="1954520">
                  <a:extLst>
                    <a:ext uri="{9D8B030D-6E8A-4147-A177-3AD203B41FA5}">
                      <a16:colId xmlns:a16="http://schemas.microsoft.com/office/drawing/2014/main" xmlns="" val="3531112499"/>
                    </a:ext>
                  </a:extLst>
                </a:gridCol>
                <a:gridCol w="2672892">
                  <a:extLst>
                    <a:ext uri="{9D8B030D-6E8A-4147-A177-3AD203B41FA5}">
                      <a16:colId xmlns:a16="http://schemas.microsoft.com/office/drawing/2014/main" xmlns="" val="3496133308"/>
                    </a:ext>
                  </a:extLst>
                </a:gridCol>
                <a:gridCol w="2324850">
                  <a:extLst>
                    <a:ext uri="{9D8B030D-6E8A-4147-A177-3AD203B41FA5}">
                      <a16:colId xmlns:a16="http://schemas.microsoft.com/office/drawing/2014/main" xmlns="" val="3832504981"/>
                    </a:ext>
                  </a:extLst>
                </a:gridCol>
              </a:tblGrid>
              <a:tr h="88686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Cantidad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Hombre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Mujeres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Total 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51838148"/>
                  </a:ext>
                </a:extLst>
              </a:tr>
              <a:tr h="479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Santa Bárbara 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9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4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13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348945086"/>
                  </a:ext>
                </a:extLst>
              </a:tr>
              <a:tr h="479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Concepción Norte  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0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1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1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473825147"/>
                  </a:ext>
                </a:extLst>
              </a:tr>
              <a:tr h="479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Macuelizo 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2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6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8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521940932"/>
                  </a:ext>
                </a:extLst>
              </a:tr>
              <a:tr h="4790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Total 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11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>
                          <a:effectLst/>
                        </a:rPr>
                        <a:t>11</a:t>
                      </a:r>
                      <a:endParaRPr lang="es-HN" sz="2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800" dirty="0">
                          <a:effectLst/>
                        </a:rPr>
                        <a:t>22</a:t>
                      </a:r>
                      <a:endParaRPr lang="es-HN" sz="2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28112757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9925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01203" y="221776"/>
            <a:ext cx="9603275" cy="1049235"/>
          </a:xfrm>
        </p:spPr>
        <p:txBody>
          <a:bodyPr/>
          <a:lstStyle/>
          <a:p>
            <a:pPr algn="ctr"/>
            <a:r>
              <a:rPr lang="es-HN" dirty="0" smtClean="0"/>
              <a:t>CARGA ACADÉMICA POR DOCENTE </a:t>
            </a:r>
            <a:endParaRPr lang="es-HN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HN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38173323"/>
              </p:ext>
            </p:extLst>
          </p:nvPr>
        </p:nvGraphicFramePr>
        <p:xfrm>
          <a:off x="0" y="950218"/>
          <a:ext cx="12191997" cy="60825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3078">
                  <a:extLst>
                    <a:ext uri="{9D8B030D-6E8A-4147-A177-3AD203B41FA5}">
                      <a16:colId xmlns:a16="http://schemas.microsoft.com/office/drawing/2014/main" xmlns="" val="194873467"/>
                    </a:ext>
                  </a:extLst>
                </a:gridCol>
                <a:gridCol w="2216656">
                  <a:extLst>
                    <a:ext uri="{9D8B030D-6E8A-4147-A177-3AD203B41FA5}">
                      <a16:colId xmlns:a16="http://schemas.microsoft.com/office/drawing/2014/main" xmlns="" val="4215257845"/>
                    </a:ext>
                  </a:extLst>
                </a:gridCol>
                <a:gridCol w="1883570">
                  <a:extLst>
                    <a:ext uri="{9D8B030D-6E8A-4147-A177-3AD203B41FA5}">
                      <a16:colId xmlns:a16="http://schemas.microsoft.com/office/drawing/2014/main" xmlns="" val="564355072"/>
                    </a:ext>
                  </a:extLst>
                </a:gridCol>
                <a:gridCol w="1995381">
                  <a:extLst>
                    <a:ext uri="{9D8B030D-6E8A-4147-A177-3AD203B41FA5}">
                      <a16:colId xmlns:a16="http://schemas.microsoft.com/office/drawing/2014/main" xmlns="" val="1337171808"/>
                    </a:ext>
                  </a:extLst>
                </a:gridCol>
                <a:gridCol w="2216656">
                  <a:extLst>
                    <a:ext uri="{9D8B030D-6E8A-4147-A177-3AD203B41FA5}">
                      <a16:colId xmlns:a16="http://schemas.microsoft.com/office/drawing/2014/main" xmlns="" val="1924169030"/>
                    </a:ext>
                  </a:extLst>
                </a:gridCol>
                <a:gridCol w="2216656">
                  <a:extLst>
                    <a:ext uri="{9D8B030D-6E8A-4147-A177-3AD203B41FA5}">
                      <a16:colId xmlns:a16="http://schemas.microsoft.com/office/drawing/2014/main" xmlns="" val="3815922067"/>
                    </a:ext>
                  </a:extLst>
                </a:gridCol>
              </a:tblGrid>
              <a:tr h="195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2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Nº HORAS CLASE:</a:t>
                      </a:r>
                      <a:r>
                        <a:rPr lang="es-HN" sz="1200" u="sng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35  </a:t>
                      </a:r>
                      <a:endParaRPr lang="es-HN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75415553"/>
                  </a:ext>
                </a:extLst>
              </a:tr>
              <a:tr h="367686"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AREA DEL DOCENTE: </a:t>
                      </a:r>
                      <a:r>
                        <a:rPr lang="es-HN" sz="12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SOCIALES</a:t>
                      </a: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200" u="sng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endParaRPr lang="es-HN" sz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DEL DOCENTE:</a:t>
                      </a:r>
                      <a:r>
                        <a:rPr lang="es-HN" sz="12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        GABRIELA RODRIGUEZ   </a:t>
                      </a:r>
                      <a:endParaRPr lang="es-H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200" u="sng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</a:t>
                      </a:r>
                      <a:endParaRPr lang="es-HN" sz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94227573"/>
                  </a:ext>
                </a:extLst>
              </a:tr>
              <a:tr h="1838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HORA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LUNES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MARTES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MIERCOLES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JUEVES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VIERNES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90621648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7:00 am - 7:45 am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9º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9º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7º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1266469947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7:45 am - 8:30 am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9º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9º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2681005363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- 9:15 am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8º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9º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DE HONDURAS      10º  "BTP"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3883843155"/>
                  </a:ext>
                </a:extLst>
              </a:tr>
              <a:tr h="2447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9:15 am - 9:30 am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RECREO                      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16744899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 am - 10:15 am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ANTROPOLOGIA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MERCADOTECNIA              11º   CYF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DE HONDURAS      10º  "BTP"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MERCADOTECNIA                      11º   CYF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CONTEMPORANEA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extLst>
                  <a:ext uri="{0D108BD9-81ED-4DB2-BD59-A6C34878D82A}">
                    <a16:rowId xmlns:a16="http://schemas.microsoft.com/office/drawing/2014/main" xmlns="" val="1732901855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10:15 am - 11:00 am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CONTEMPORANEA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MERCADOTECNIA              11º   CYF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8º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MERCADOTECNIA                     11º   CYF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CONTEMPORANEA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extLst>
                  <a:ext uri="{0D108BD9-81ED-4DB2-BD59-A6C34878D82A}">
                    <a16:rowId xmlns:a16="http://schemas.microsoft.com/office/drawing/2014/main" xmlns="" val="3663453321"/>
                  </a:ext>
                </a:extLst>
              </a:tr>
              <a:tr h="6433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11:00 am - 11:45 am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CONTEMPORANEA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ANTROPOLOGIA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8º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9º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2262903894"/>
                  </a:ext>
                </a:extLst>
              </a:tr>
              <a:tr h="4288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11:45 am 12:30 am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9º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ANTROPOLOGIA                 11º BCH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8º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8º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2230043589"/>
                  </a:ext>
                </a:extLst>
              </a:tr>
              <a:tr h="4564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12:30 am - 1:15 am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HISTORIA DE HONDURAS      10º  "BTP"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EDUCACION CIVICA                   7º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8º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HN" sz="14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4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ESTUDIOS SOCIALES                   8º</a:t>
                      </a:r>
                      <a:endParaRPr lang="es-HN" sz="14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1657" marR="31657" marT="0" marB="0" anchor="b"/>
                </a:tc>
                <a:extLst>
                  <a:ext uri="{0D108BD9-81ED-4DB2-BD59-A6C34878D82A}">
                    <a16:rowId xmlns:a16="http://schemas.microsoft.com/office/drawing/2014/main" xmlns="" val="3720217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8542637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0260" y="545211"/>
            <a:ext cx="10353734" cy="1049235"/>
          </a:xfrm>
        </p:spPr>
        <p:txBody>
          <a:bodyPr>
            <a:normAutofit fontScale="90000"/>
          </a:bodyPr>
          <a:lstStyle/>
          <a:p>
            <a:pPr lvl="0" algn="ctr"/>
            <a:r>
              <a:rPr lang="es-HN" b="1" dirty="0"/>
              <a:t>CANTIDAD DE MATRICULA ATENDIDA EN EL PROGRAMA </a:t>
            </a:r>
            <a:r>
              <a:rPr lang="es-HN" b="1" dirty="0" smtClean="0"/>
              <a:t>TPA </a:t>
            </a:r>
            <a:r>
              <a:rPr lang="es-HN" b="1" dirty="0"/>
              <a:t>POR SEDE</a:t>
            </a:r>
            <a:r>
              <a:rPr lang="es-HN" dirty="0"/>
              <a:t/>
            </a:r>
            <a:br>
              <a:rPr lang="es-HN" dirty="0"/>
            </a:b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9309275"/>
              </p:ext>
            </p:extLst>
          </p:nvPr>
        </p:nvGraphicFramePr>
        <p:xfrm>
          <a:off x="123042" y="1813701"/>
          <a:ext cx="11682270" cy="3272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18284">
                  <a:extLst>
                    <a:ext uri="{9D8B030D-6E8A-4147-A177-3AD203B41FA5}">
                      <a16:colId xmlns:a16="http://schemas.microsoft.com/office/drawing/2014/main" xmlns="" val="2342113174"/>
                    </a:ext>
                  </a:extLst>
                </a:gridCol>
                <a:gridCol w="2172641">
                  <a:extLst>
                    <a:ext uri="{9D8B030D-6E8A-4147-A177-3AD203B41FA5}">
                      <a16:colId xmlns:a16="http://schemas.microsoft.com/office/drawing/2014/main" xmlns="" val="383363958"/>
                    </a:ext>
                  </a:extLst>
                </a:gridCol>
                <a:gridCol w="1715039">
                  <a:extLst>
                    <a:ext uri="{9D8B030D-6E8A-4147-A177-3AD203B41FA5}">
                      <a16:colId xmlns:a16="http://schemas.microsoft.com/office/drawing/2014/main" xmlns="" val="2759701488"/>
                    </a:ext>
                  </a:extLst>
                </a:gridCol>
                <a:gridCol w="1538153">
                  <a:extLst>
                    <a:ext uri="{9D8B030D-6E8A-4147-A177-3AD203B41FA5}">
                      <a16:colId xmlns:a16="http://schemas.microsoft.com/office/drawing/2014/main" xmlns="" val="3003946828"/>
                    </a:ext>
                  </a:extLst>
                </a:gridCol>
                <a:gridCol w="1538153">
                  <a:extLst>
                    <a:ext uri="{9D8B030D-6E8A-4147-A177-3AD203B41FA5}">
                      <a16:colId xmlns:a16="http://schemas.microsoft.com/office/drawing/2014/main" xmlns="" val="1848304119"/>
                    </a:ext>
                  </a:extLst>
                </a:gridCol>
              </a:tblGrid>
              <a:tr h="7216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Modalidades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Bachilleratos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FEMENINO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Total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939029711"/>
                  </a:ext>
                </a:extLst>
              </a:tr>
              <a:tr h="67821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Escuela Agrícola Pompilio Ortega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65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94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159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206216950"/>
                  </a:ext>
                </a:extLst>
              </a:tr>
              <a:tr h="5892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CEMG La Independencia 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103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60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163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1451593071"/>
                  </a:ext>
                </a:extLst>
              </a:tr>
              <a:tr h="5892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El Volcán 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0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0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441258704"/>
                  </a:ext>
                </a:extLst>
              </a:tr>
              <a:tr h="589299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TOTAL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es-H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168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effectLst/>
                        </a:rPr>
                        <a:t>154</a:t>
                      </a:r>
                      <a:endParaRPr lang="es-HN" sz="20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effectLst/>
                        </a:rPr>
                        <a:t>322</a:t>
                      </a:r>
                      <a:endParaRPr lang="es-HN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3912659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063205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19488951"/>
              </p:ext>
            </p:extLst>
          </p:nvPr>
        </p:nvGraphicFramePr>
        <p:xfrm>
          <a:off x="382138" y="163772"/>
          <a:ext cx="11464119" cy="6491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25343">
                  <a:extLst>
                    <a:ext uri="{9D8B030D-6E8A-4147-A177-3AD203B41FA5}">
                      <a16:colId xmlns:a16="http://schemas.microsoft.com/office/drawing/2014/main" xmlns="" val="1590935716"/>
                    </a:ext>
                  </a:extLst>
                </a:gridCol>
                <a:gridCol w="1579208">
                  <a:extLst>
                    <a:ext uri="{9D8B030D-6E8A-4147-A177-3AD203B41FA5}">
                      <a16:colId xmlns:a16="http://schemas.microsoft.com/office/drawing/2014/main" xmlns="" val="2271680641"/>
                    </a:ext>
                  </a:extLst>
                </a:gridCol>
                <a:gridCol w="1471736">
                  <a:extLst>
                    <a:ext uri="{9D8B030D-6E8A-4147-A177-3AD203B41FA5}">
                      <a16:colId xmlns:a16="http://schemas.microsoft.com/office/drawing/2014/main" xmlns="" val="3382878764"/>
                    </a:ext>
                  </a:extLst>
                </a:gridCol>
                <a:gridCol w="1787832">
                  <a:extLst>
                    <a:ext uri="{9D8B030D-6E8A-4147-A177-3AD203B41FA5}">
                      <a16:colId xmlns:a16="http://schemas.microsoft.com/office/drawing/2014/main" xmlns="" val="2628432067"/>
                    </a:ext>
                  </a:extLst>
                </a:gridCol>
              </a:tblGrid>
              <a:tr h="2687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Modalidad </a:t>
                      </a:r>
                      <a:r>
                        <a:rPr lang="es-HN" sz="2000" dirty="0" smtClean="0">
                          <a:solidFill>
                            <a:schemeClr val="tx1"/>
                          </a:solidFill>
                          <a:effectLst/>
                        </a:rPr>
                        <a:t>(LA</a:t>
                      </a:r>
                      <a:r>
                        <a:rPr lang="es-HN" sz="2000" baseline="0" dirty="0" smtClean="0">
                          <a:solidFill>
                            <a:schemeClr val="tx1"/>
                          </a:solidFill>
                          <a:effectLst/>
                        </a:rPr>
                        <a:t> INDEPENDENCIA)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 smtClean="0">
                          <a:solidFill>
                            <a:schemeClr val="tx1"/>
                          </a:solidFill>
                          <a:effectLst/>
                        </a:rPr>
                        <a:t>FEMENINO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4938783"/>
                  </a:ext>
                </a:extLst>
              </a:tr>
              <a:tr h="268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Bachillerato en Ciencias y Humanidades 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13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25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48996579"/>
                  </a:ext>
                </a:extLst>
              </a:tr>
              <a:tr h="2687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33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49916082"/>
                  </a:ext>
                </a:extLst>
              </a:tr>
              <a:tr h="5288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Informática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9183423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Contaduría y Finanzas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80757547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Promoción Social y Desarrollo Comunitario 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39173645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Electricidad 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5632432"/>
                  </a:ext>
                </a:extLst>
              </a:tr>
              <a:tr h="5288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Electrónica 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91028545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Mecánica Industrial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4358337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con Orientación en Robótica  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7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4370547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Administración de Empresas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43812203"/>
                  </a:ext>
                </a:extLst>
              </a:tr>
              <a:tr h="53756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Bachillerato Técnico Profesional en Producción y Desarrollo Agropecuaria 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52561142"/>
                  </a:ext>
                </a:extLst>
              </a:tr>
              <a:tr h="268784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>
                          <a:solidFill>
                            <a:schemeClr val="tx1"/>
                          </a:solidFill>
                          <a:effectLst/>
                        </a:rPr>
                        <a:t>103</a:t>
                      </a:r>
                      <a:endParaRPr lang="es-H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>
                          <a:solidFill>
                            <a:schemeClr val="tx1"/>
                          </a:solidFill>
                          <a:effectLst/>
                        </a:rPr>
                        <a:t>163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270" marR="5627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93657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74936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4627140"/>
              </p:ext>
            </p:extLst>
          </p:nvPr>
        </p:nvGraphicFramePr>
        <p:xfrm>
          <a:off x="139871" y="195448"/>
          <a:ext cx="11733680" cy="574308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6781128">
                  <a:extLst>
                    <a:ext uri="{9D8B030D-6E8A-4147-A177-3AD203B41FA5}">
                      <a16:colId xmlns:a16="http://schemas.microsoft.com/office/drawing/2014/main" xmlns="" val="9104576"/>
                    </a:ext>
                  </a:extLst>
                </a:gridCol>
                <a:gridCol w="1616341">
                  <a:extLst>
                    <a:ext uri="{9D8B030D-6E8A-4147-A177-3AD203B41FA5}">
                      <a16:colId xmlns:a16="http://schemas.microsoft.com/office/drawing/2014/main" xmlns="" val="3433822063"/>
                    </a:ext>
                  </a:extLst>
                </a:gridCol>
                <a:gridCol w="1506342">
                  <a:extLst>
                    <a:ext uri="{9D8B030D-6E8A-4147-A177-3AD203B41FA5}">
                      <a16:colId xmlns:a16="http://schemas.microsoft.com/office/drawing/2014/main" xmlns="" val="1298367741"/>
                    </a:ext>
                  </a:extLst>
                </a:gridCol>
                <a:gridCol w="1829869">
                  <a:extLst>
                    <a:ext uri="{9D8B030D-6E8A-4147-A177-3AD203B41FA5}">
                      <a16:colId xmlns:a16="http://schemas.microsoft.com/office/drawing/2014/main" xmlns="" val="1123247205"/>
                    </a:ext>
                  </a:extLst>
                </a:gridCol>
              </a:tblGrid>
              <a:tr h="3500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Modalidad </a:t>
                      </a:r>
                      <a:r>
                        <a:rPr lang="es-HN" sz="2000" dirty="0" smtClean="0">
                          <a:solidFill>
                            <a:schemeClr val="tx1"/>
                          </a:solidFill>
                          <a:effectLst/>
                        </a:rPr>
                        <a:t>(POMPILIO ORTEGA)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FEMENINO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MASCULINO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58599766"/>
                  </a:ext>
                </a:extLst>
              </a:tr>
              <a:tr h="350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en Ciencias y Humanidades 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17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02569073"/>
                  </a:ext>
                </a:extLst>
              </a:tr>
              <a:tr h="3500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Bachillerato Técnico Profesional 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43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73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6500205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Informática  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24051176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Contaduría y Finanzas  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85767413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Mecánica Industrial  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57260638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Mecánica Automotriz 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20200248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Administración de Empresas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086613"/>
                  </a:ext>
                </a:extLst>
              </a:tr>
              <a:tr h="7235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Bachillerato Técnico Profesional en Producción y Desarrollo Agropecuaria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36779849"/>
                  </a:ext>
                </a:extLst>
              </a:tr>
              <a:tr h="350081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>
                          <a:solidFill>
                            <a:schemeClr val="tx1"/>
                          </a:solidFill>
                          <a:effectLst/>
                        </a:rPr>
                        <a:t>65</a:t>
                      </a:r>
                      <a:endParaRPr lang="es-HN" sz="18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HN" sz="2000" dirty="0">
                          <a:solidFill>
                            <a:schemeClr val="tx1"/>
                          </a:solidFill>
                          <a:effectLst/>
                        </a:rPr>
                        <a:t>159</a:t>
                      </a:r>
                      <a:endParaRPr lang="es-HN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83006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610515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8491" y="422381"/>
            <a:ext cx="11477766" cy="1049235"/>
          </a:xfrm>
        </p:spPr>
        <p:txBody>
          <a:bodyPr/>
          <a:lstStyle/>
          <a:p>
            <a:pPr algn="ctr"/>
            <a:r>
              <a:rPr lang="es-HN" b="1" dirty="0"/>
              <a:t>CANTIDAD DE MATRICULA ATENDIDA EN EL PROGRAMA </a:t>
            </a:r>
            <a:r>
              <a:rPr lang="es-HN" b="1" dirty="0" smtClean="0"/>
              <a:t>EV</a:t>
            </a:r>
            <a:r>
              <a:rPr lang="es-HN" b="1" dirty="0"/>
              <a:t>, POR SEDE</a:t>
            </a:r>
            <a:endParaRPr lang="es-HN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85203964"/>
              </p:ext>
            </p:extLst>
          </p:nvPr>
        </p:nvGraphicFramePr>
        <p:xfrm>
          <a:off x="141145" y="1853754"/>
          <a:ext cx="11705112" cy="390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99866">
                  <a:extLst>
                    <a:ext uri="{9D8B030D-6E8A-4147-A177-3AD203B41FA5}">
                      <a16:colId xmlns:a16="http://schemas.microsoft.com/office/drawing/2014/main" xmlns="" val="1437297309"/>
                    </a:ext>
                  </a:extLst>
                </a:gridCol>
                <a:gridCol w="1655845">
                  <a:extLst>
                    <a:ext uri="{9D8B030D-6E8A-4147-A177-3AD203B41FA5}">
                      <a16:colId xmlns:a16="http://schemas.microsoft.com/office/drawing/2014/main" xmlns="" val="2844408448"/>
                    </a:ext>
                  </a:extLst>
                </a:gridCol>
                <a:gridCol w="1426155">
                  <a:extLst>
                    <a:ext uri="{9D8B030D-6E8A-4147-A177-3AD203B41FA5}">
                      <a16:colId xmlns:a16="http://schemas.microsoft.com/office/drawing/2014/main" xmlns="" val="302544809"/>
                    </a:ext>
                  </a:extLst>
                </a:gridCol>
                <a:gridCol w="1823246">
                  <a:extLst>
                    <a:ext uri="{9D8B030D-6E8A-4147-A177-3AD203B41FA5}">
                      <a16:colId xmlns:a16="http://schemas.microsoft.com/office/drawing/2014/main" xmlns="" val="1941927542"/>
                    </a:ext>
                  </a:extLst>
                </a:gridCol>
              </a:tblGrid>
              <a:tr h="7811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Ciclo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 smtClean="0">
                          <a:solidFill>
                            <a:schemeClr val="tx1"/>
                          </a:solidFill>
                          <a:effectLst/>
                        </a:rPr>
                        <a:t>MASCULINO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1800" dirty="0" smtClean="0">
                          <a:solidFill>
                            <a:schemeClr val="tx1"/>
                          </a:solidFill>
                          <a:effectLst/>
                        </a:rPr>
                        <a:t>FEMENINO</a:t>
                      </a:r>
                      <a:endParaRPr lang="es-H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87883918"/>
                  </a:ext>
                </a:extLst>
              </a:tr>
              <a:tr h="7811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Escuela Agrícola Pompilio Ortega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101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74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175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3922181"/>
                  </a:ext>
                </a:extLst>
              </a:tr>
              <a:tr h="7811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CEMG La Independencia 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201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132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324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46534276"/>
                  </a:ext>
                </a:extLst>
              </a:tr>
              <a:tr h="7811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El Volcán 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64184643"/>
                  </a:ext>
                </a:extLst>
              </a:tr>
              <a:tr h="7811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>
                          <a:solidFill>
                            <a:schemeClr val="tx1"/>
                          </a:solidFill>
                          <a:effectLst/>
                        </a:rPr>
                        <a:t>306</a:t>
                      </a:r>
                      <a:endParaRPr lang="es-HN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208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HN" sz="2400" dirty="0">
                          <a:solidFill>
                            <a:schemeClr val="tx1"/>
                          </a:solidFill>
                          <a:effectLst/>
                        </a:rPr>
                        <a:t>505</a:t>
                      </a:r>
                      <a:endParaRPr lang="es-HN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77789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96197159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Galería</Template>
  <TotalTime>260</TotalTime>
  <Words>1977</Words>
  <Application>Microsoft Office PowerPoint</Application>
  <PresentationFormat>Personalizado</PresentationFormat>
  <Paragraphs>970</Paragraphs>
  <Slides>25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6" baseType="lpstr">
      <vt:lpstr>Gallery</vt:lpstr>
      <vt:lpstr>Informe del Programa: Todos podemos avanzar (TPA) y escuela vacacional (EV)</vt:lpstr>
      <vt:lpstr>programa tpa-ev </vt:lpstr>
      <vt:lpstr>Coordinadores del tpa-ev 2018-2019</vt:lpstr>
      <vt:lpstr>docentes que atendieron EL  Programa POR SEDE TPA-EV 2018-2019</vt:lpstr>
      <vt:lpstr>CARGA ACADÉMICA POR DOCENTE </vt:lpstr>
      <vt:lpstr>CANTIDAD DE MATRICULA ATENDIDA EN EL PROGRAMA TPA POR SEDE </vt:lpstr>
      <vt:lpstr>Diapositiva 7</vt:lpstr>
      <vt:lpstr>Diapositiva 8</vt:lpstr>
      <vt:lpstr>CANTIDAD DE MATRICULA ATENDIDA EN EL PROGRAMA EV, POR SEDE</vt:lpstr>
      <vt:lpstr>LA INDEPENDENCIA </vt:lpstr>
      <vt:lpstr>POMPILIO ORTEGA </vt:lpstr>
      <vt:lpstr>CANTIDAD DE CERTIFICACIONES Y COPIA DE ACTAS EMITIDAS A LOS EDUCANDOS REPROBADOS Y APROBADOS </vt:lpstr>
      <vt:lpstr>CANTIDAD DE ALUMNOS QUE CURSARON CLASES RETRASADAS EL AÑO 2018-2019</vt:lpstr>
      <vt:lpstr>MONITOREO Y SUPERVISIÓN ORGANIZADO POR LA DIRECCIÓN DEPARTAMENTAL DE EDUCACIÓN</vt:lpstr>
      <vt:lpstr>Oficio de acreditación de cada sede</vt:lpstr>
      <vt:lpstr>Modalidades autorizadas del tpa-ev. </vt:lpstr>
      <vt:lpstr>Oficio de lineamientos tpa-ev </vt:lpstr>
      <vt:lpstr>SALARIO DEVENGADO POR LOS DOCENTES TPA-EV</vt:lpstr>
      <vt:lpstr>Diapositiva 19</vt:lpstr>
      <vt:lpstr>Diapositiva 20</vt:lpstr>
      <vt:lpstr>NÚMERO DE ALUMNOS EXONERADOS POR SEDE TPA</vt:lpstr>
      <vt:lpstr>INGRESOS DEL TPA</vt:lpstr>
      <vt:lpstr>EGRESOS </vt:lpstr>
      <vt:lpstr>Diapositiva 24</vt:lpstr>
      <vt:lpstr>Gracias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Informe de Avances del Programa: Todos podemos avanzar (TPA) y escuela vacacional (EV)</dc:title>
  <dc:creator>Willian Rivera</dc:creator>
  <cp:lastModifiedBy>Elffy Reyes</cp:lastModifiedBy>
  <cp:revision>56</cp:revision>
  <dcterms:created xsi:type="dcterms:W3CDTF">2019-03-03T23:59:10Z</dcterms:created>
  <dcterms:modified xsi:type="dcterms:W3CDTF">2019-03-26T17:36:26Z</dcterms:modified>
</cp:coreProperties>
</file>