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13" r:id="rId5"/>
    <p:sldId id="275" r:id="rId6"/>
    <p:sldId id="256" r:id="rId7"/>
    <p:sldId id="280" r:id="rId8"/>
    <p:sldId id="281" r:id="rId9"/>
    <p:sldId id="276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14" r:id="rId27"/>
    <p:sldId id="309" r:id="rId28"/>
    <p:sldId id="311" r:id="rId29"/>
    <p:sldId id="297" r:id="rId30"/>
    <p:sldId id="266" r:id="rId31"/>
    <p:sldId id="298" r:id="rId32"/>
    <p:sldId id="299" r:id="rId33"/>
    <p:sldId id="301" r:id="rId34"/>
    <p:sldId id="303" r:id="rId35"/>
    <p:sldId id="302" r:id="rId36"/>
    <p:sldId id="304" r:id="rId37"/>
    <p:sldId id="306" r:id="rId38"/>
    <p:sldId id="305" r:id="rId39"/>
    <p:sldId id="312" r:id="rId40"/>
    <p:sldId id="308" r:id="rId41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6" autoAdjust="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6" d="100"/>
          <a:sy n="46" d="100"/>
        </p:scale>
        <p:origin x="6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sktop\TPA%20-%20Informe%20para%20present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sktop\TPA%20-%20Informe%20para%20presentac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sktop\TPA%20-%20Informe%20para%20presentac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sktop\TPA%20-%20Informe%20para%20presentac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sktop\TPA%20-%20Informe%20para%20presentac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[TPA - Informe para presentacion.xlsx]2. Docentes CL!TablaDinámica1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/>
              <a:t>Condicion Laboral</a:t>
            </a:r>
            <a:r>
              <a:rPr lang="es-HN" sz="2800" baseline="0"/>
              <a:t> de los Docentes de TPA</a:t>
            </a:r>
            <a:endParaRPr lang="es-HN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'2. Docentes CL'!$K$1</c:f>
              <c:strCache>
                <c:ptCount val="1"/>
                <c:pt idx="0">
                  <c:v>Empleado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'2. Docentes CL'!$J$2:$J$10</c:f>
              <c:strCache>
                <c:ptCount val="8"/>
                <c:pt idx="0">
                  <c:v>El Negrito</c:v>
                </c:pt>
                <c:pt idx="1">
                  <c:v>El Progreso</c:v>
                </c:pt>
                <c:pt idx="2">
                  <c:v>Morazan</c:v>
                </c:pt>
                <c:pt idx="3">
                  <c:v>Olanchito</c:v>
                </c:pt>
                <c:pt idx="4">
                  <c:v>Santa Rita</c:v>
                </c:pt>
                <c:pt idx="5">
                  <c:v>victoria</c:v>
                </c:pt>
                <c:pt idx="6">
                  <c:v>Yorito</c:v>
                </c:pt>
                <c:pt idx="7">
                  <c:v>Yoro</c:v>
                </c:pt>
              </c:strCache>
            </c:strRef>
          </c:cat>
          <c:val>
            <c:numRef>
              <c:f>'2. Docentes CL'!$K$2:$K$10</c:f>
              <c:numCache>
                <c:formatCode>General</c:formatCode>
                <c:ptCount val="8"/>
                <c:pt idx="0">
                  <c:v>4</c:v>
                </c:pt>
                <c:pt idx="1">
                  <c:v>19</c:v>
                </c:pt>
                <c:pt idx="2">
                  <c:v>3</c:v>
                </c:pt>
                <c:pt idx="3">
                  <c:v>19</c:v>
                </c:pt>
                <c:pt idx="4">
                  <c:v>7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7-4FBC-9A08-2F7107341167}"/>
            </c:ext>
          </c:extLst>
        </c:ser>
        <c:ser>
          <c:idx val="1"/>
          <c:order val="1"/>
          <c:tx>
            <c:strRef>
              <c:f>'2. Docentes CL'!$L$1</c:f>
              <c:strCache>
                <c:ptCount val="1"/>
                <c:pt idx="0">
                  <c:v>Desempleado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'2. Docentes CL'!$J$2:$J$10</c:f>
              <c:strCache>
                <c:ptCount val="8"/>
                <c:pt idx="0">
                  <c:v>El Negrito</c:v>
                </c:pt>
                <c:pt idx="1">
                  <c:v>El Progreso</c:v>
                </c:pt>
                <c:pt idx="2">
                  <c:v>Morazan</c:v>
                </c:pt>
                <c:pt idx="3">
                  <c:v>Olanchito</c:v>
                </c:pt>
                <c:pt idx="4">
                  <c:v>Santa Rita</c:v>
                </c:pt>
                <c:pt idx="5">
                  <c:v>victoria</c:v>
                </c:pt>
                <c:pt idx="6">
                  <c:v>Yorito</c:v>
                </c:pt>
                <c:pt idx="7">
                  <c:v>Yoro</c:v>
                </c:pt>
              </c:strCache>
            </c:strRef>
          </c:cat>
          <c:val>
            <c:numRef>
              <c:f>'2. Docentes CL'!$L$2:$L$10</c:f>
              <c:numCache>
                <c:formatCode>General</c:formatCode>
                <c:ptCount val="8"/>
                <c:pt idx="0">
                  <c:v>2</c:v>
                </c:pt>
                <c:pt idx="1">
                  <c:v>15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7-4FBC-9A08-2F7107341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592447"/>
        <c:axId val="98595359"/>
        <c:axId val="0"/>
      </c:bar3DChart>
      <c:catAx>
        <c:axId val="9859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8595359"/>
        <c:crosses val="autoZero"/>
        <c:auto val="1"/>
        <c:lblAlgn val="ctr"/>
        <c:lblOffset val="100"/>
        <c:noMultiLvlLbl val="0"/>
      </c:catAx>
      <c:valAx>
        <c:axId val="9859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85924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Resumen Estadistico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9842814591997"/>
          <c:y val="0.33326151939340909"/>
          <c:w val="0.7926031437081601"/>
          <c:h val="0.55500546806649165"/>
        </c:manualLayout>
      </c:layout>
      <c:pie3DChart>
        <c:varyColors val="1"/>
        <c:ser>
          <c:idx val="0"/>
          <c:order val="0"/>
          <c:tx>
            <c:strRef>
              <c:f>'4. Matricula'!$R$2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0CE-48FA-957A-0B3E9CDC90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0CE-48FA-957A-0B3E9CDC90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0CE-48FA-957A-0B3E9CDC904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'4. Matricula'!$Q$3:$Q$5</c:f>
              <c:strCache>
                <c:ptCount val="3"/>
                <c:pt idx="0">
                  <c:v>Aprobados</c:v>
                </c:pt>
                <c:pt idx="1">
                  <c:v>Reprobados</c:v>
                </c:pt>
                <c:pt idx="2">
                  <c:v>Desertores</c:v>
                </c:pt>
              </c:strCache>
            </c:strRef>
          </c:cat>
          <c:val>
            <c:numRef>
              <c:f>'4. Matricula'!$R$3:$R$5</c:f>
              <c:numCache>
                <c:formatCode>General</c:formatCode>
                <c:ptCount val="3"/>
                <c:pt idx="0">
                  <c:v>2749</c:v>
                </c:pt>
                <c:pt idx="1">
                  <c:v>331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CE-48FA-957A-0B3E9CDC90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[TPA - Informe para presentacion.xlsx]6. Retrasadas 2019!TablaDinámica7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b="1">
                <a:solidFill>
                  <a:schemeClr val="tx1"/>
                </a:solidFill>
              </a:rPr>
              <a:t>Alumnos con asignaturas retrasadas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'6. Retrasadas 2019'!$B$14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'6. Retrasadas 2019'!$A$15:$A$23</c:f>
              <c:strCache>
                <c:ptCount val="8"/>
                <c:pt idx="0">
                  <c:v>El Negrito</c:v>
                </c:pt>
                <c:pt idx="1">
                  <c:v>El Progreso</c:v>
                </c:pt>
                <c:pt idx="2">
                  <c:v>Morazan</c:v>
                </c:pt>
                <c:pt idx="3">
                  <c:v>Olanchito</c:v>
                </c:pt>
                <c:pt idx="4">
                  <c:v>Santa Rita</c:v>
                </c:pt>
                <c:pt idx="5">
                  <c:v>victoria</c:v>
                </c:pt>
                <c:pt idx="6">
                  <c:v>Yorito</c:v>
                </c:pt>
                <c:pt idx="7">
                  <c:v>Yoro</c:v>
                </c:pt>
              </c:strCache>
            </c:strRef>
          </c:cat>
          <c:val>
            <c:numRef>
              <c:f>'6. Retrasadas 2019'!$B$15:$B$23</c:f>
              <c:numCache>
                <c:formatCode>General</c:formatCode>
                <c:ptCount val="8"/>
                <c:pt idx="0">
                  <c:v>3</c:v>
                </c:pt>
                <c:pt idx="1">
                  <c:v>159</c:v>
                </c:pt>
                <c:pt idx="2">
                  <c:v>3</c:v>
                </c:pt>
                <c:pt idx="3">
                  <c:v>63</c:v>
                </c:pt>
                <c:pt idx="4">
                  <c:v>54</c:v>
                </c:pt>
                <c:pt idx="5">
                  <c:v>19</c:v>
                </c:pt>
                <c:pt idx="6">
                  <c:v>4</c:v>
                </c:pt>
                <c:pt idx="7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4-4EE2-82C6-CD64FD493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43669919"/>
        <c:axId val="143667839"/>
        <c:axId val="0"/>
      </c:bar3DChart>
      <c:catAx>
        <c:axId val="14366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3667839"/>
        <c:crosses val="autoZero"/>
        <c:auto val="1"/>
        <c:lblAlgn val="ctr"/>
        <c:lblOffset val="100"/>
        <c:noMultiLvlLbl val="0"/>
      </c:catAx>
      <c:valAx>
        <c:axId val="14366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36699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H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[TPA - Informe para presentacion.xlsx]7. Registro de Pago!TablaDinámica8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4000"/>
              <a:t>Registro</a:t>
            </a:r>
            <a:r>
              <a:rPr lang="es-HN" sz="4000" baseline="0"/>
              <a:t> de Pago de Alumnos</a:t>
            </a:r>
            <a:endParaRPr lang="es-HN" sz="4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'7. Registro de Pago'!$B$15</c:f>
              <c:strCache>
                <c:ptCount val="1"/>
                <c:pt idx="0">
                  <c:v>Pagaron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'7. Registro de Pago'!$A$16:$A$24</c:f>
              <c:strCache>
                <c:ptCount val="8"/>
                <c:pt idx="0">
                  <c:v>El Negrito</c:v>
                </c:pt>
                <c:pt idx="1">
                  <c:v>El Progreso</c:v>
                </c:pt>
                <c:pt idx="2">
                  <c:v>Morazan</c:v>
                </c:pt>
                <c:pt idx="3">
                  <c:v>Olanchito</c:v>
                </c:pt>
                <c:pt idx="4">
                  <c:v>Santa Rita</c:v>
                </c:pt>
                <c:pt idx="5">
                  <c:v>victoria</c:v>
                </c:pt>
                <c:pt idx="6">
                  <c:v>Yorito</c:v>
                </c:pt>
                <c:pt idx="7">
                  <c:v>Yoro</c:v>
                </c:pt>
              </c:strCache>
            </c:strRef>
          </c:cat>
          <c:val>
            <c:numRef>
              <c:f>'7. Registro de Pago'!$B$16:$B$24</c:f>
              <c:numCache>
                <c:formatCode>General</c:formatCode>
                <c:ptCount val="8"/>
                <c:pt idx="0">
                  <c:v>124</c:v>
                </c:pt>
                <c:pt idx="1">
                  <c:v>1324</c:v>
                </c:pt>
                <c:pt idx="2">
                  <c:v>94</c:v>
                </c:pt>
                <c:pt idx="3">
                  <c:v>638</c:v>
                </c:pt>
                <c:pt idx="4">
                  <c:v>272</c:v>
                </c:pt>
                <c:pt idx="5">
                  <c:v>131</c:v>
                </c:pt>
                <c:pt idx="6">
                  <c:v>52</c:v>
                </c:pt>
                <c:pt idx="7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B-411F-8AEB-FEF4D55C3279}"/>
            </c:ext>
          </c:extLst>
        </c:ser>
        <c:ser>
          <c:idx val="1"/>
          <c:order val="1"/>
          <c:tx>
            <c:strRef>
              <c:f>'7. Registro de Pago'!$C$15</c:f>
              <c:strCache>
                <c:ptCount val="1"/>
                <c:pt idx="0">
                  <c:v>Exentos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'7. Registro de Pago'!$A$16:$A$24</c:f>
              <c:strCache>
                <c:ptCount val="8"/>
                <c:pt idx="0">
                  <c:v>El Negrito</c:v>
                </c:pt>
                <c:pt idx="1">
                  <c:v>El Progreso</c:v>
                </c:pt>
                <c:pt idx="2">
                  <c:v>Morazan</c:v>
                </c:pt>
                <c:pt idx="3">
                  <c:v>Olanchito</c:v>
                </c:pt>
                <c:pt idx="4">
                  <c:v>Santa Rita</c:v>
                </c:pt>
                <c:pt idx="5">
                  <c:v>victoria</c:v>
                </c:pt>
                <c:pt idx="6">
                  <c:v>Yorito</c:v>
                </c:pt>
                <c:pt idx="7">
                  <c:v>Yoro</c:v>
                </c:pt>
              </c:strCache>
            </c:strRef>
          </c:cat>
          <c:val>
            <c:numRef>
              <c:f>'7. Registro de Pago'!$C$16:$C$24</c:f>
              <c:numCache>
                <c:formatCode>General</c:formatCode>
                <c:ptCount val="8"/>
                <c:pt idx="0">
                  <c:v>0</c:v>
                </c:pt>
                <c:pt idx="1">
                  <c:v>26</c:v>
                </c:pt>
                <c:pt idx="2">
                  <c:v>0</c:v>
                </c:pt>
                <c:pt idx="3">
                  <c:v>28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B-411F-8AEB-FEF4D55C3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051919"/>
        <c:axId val="147049423"/>
        <c:axId val="0"/>
      </c:bar3DChart>
      <c:catAx>
        <c:axId val="14705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7049423"/>
        <c:crosses val="autoZero"/>
        <c:auto val="1"/>
        <c:lblAlgn val="ctr"/>
        <c:lblOffset val="100"/>
        <c:noMultiLvlLbl val="0"/>
      </c:catAx>
      <c:valAx>
        <c:axId val="14704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70519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[TPA - Informe para presentacion.xlsx]8. Pago Docente!TablaDinámica9</c:name>
    <c:fmtId val="3"/>
  </c:pivotSource>
  <c:chart>
    <c:autoTitleDeleted val="1"/>
    <c:pivotFmts>
      <c:pivotFmt>
        <c:idx val="0"/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  <a:sp3d contourW="9525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'8. Pago Docente'!$K$1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'8. Pago Docente'!$J$2:$J$10</c:f>
              <c:strCache>
                <c:ptCount val="8"/>
                <c:pt idx="0">
                  <c:v>El Negrito</c:v>
                </c:pt>
                <c:pt idx="1">
                  <c:v>El Progreso</c:v>
                </c:pt>
                <c:pt idx="2">
                  <c:v>Morazan</c:v>
                </c:pt>
                <c:pt idx="3">
                  <c:v>Olanchito</c:v>
                </c:pt>
                <c:pt idx="4">
                  <c:v>Santa Rita</c:v>
                </c:pt>
                <c:pt idx="5">
                  <c:v>victoria</c:v>
                </c:pt>
                <c:pt idx="6">
                  <c:v>Yorito</c:v>
                </c:pt>
                <c:pt idx="7">
                  <c:v>Yoro</c:v>
                </c:pt>
              </c:strCache>
            </c:strRef>
          </c:cat>
          <c:val>
            <c:numRef>
              <c:f>'8. Pago Docente'!$K$2:$K$10</c:f>
              <c:numCache>
                <c:formatCode>_("L."* #,##0.00_);_("L."* \(#,##0.00\);_("L."* "-"??_);_(@_)</c:formatCode>
                <c:ptCount val="8"/>
                <c:pt idx="0">
                  <c:v>49600</c:v>
                </c:pt>
                <c:pt idx="1">
                  <c:v>466300</c:v>
                </c:pt>
                <c:pt idx="2">
                  <c:v>37600</c:v>
                </c:pt>
                <c:pt idx="3">
                  <c:v>253751</c:v>
                </c:pt>
                <c:pt idx="4">
                  <c:v>108799.64000000001</c:v>
                </c:pt>
                <c:pt idx="5">
                  <c:v>52400</c:v>
                </c:pt>
                <c:pt idx="6">
                  <c:v>20798.54</c:v>
                </c:pt>
                <c:pt idx="7">
                  <c:v>162654.42000000001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8-49C6-9048-88CD00444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8589535"/>
        <c:axId val="98582463"/>
        <c:axId val="0"/>
      </c:bar3DChart>
      <c:catAx>
        <c:axId val="9858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8582463"/>
        <c:crosses val="autoZero"/>
        <c:auto val="1"/>
        <c:lblAlgn val="ctr"/>
        <c:lblOffset val="100"/>
        <c:noMultiLvlLbl val="0"/>
      </c:catAx>
      <c:valAx>
        <c:axId val="9858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L.&quot;* #,##0.00_);_(&quot;L.&quot;* \(#,##0.00\);_(&quot;L.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858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/>
      </a:pPr>
      <a:endParaRPr lang="es-H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1A5D5-FFF8-46DF-9C0E-0D4F23F47441}" type="datetime1">
              <a:rPr lang="es-ES" smtClean="0"/>
              <a:t>27/03/2019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F57AFA-577C-4932-92E9-D908A67F120F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00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5780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97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85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5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078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75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93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824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23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FA1-6F53-40B2-A220-D566D752EA09}" type="slidenum">
              <a:rPr lang="es-HN" smtClean="0"/>
              <a:t>4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8340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6FA1-6F53-40B2-A220-D566D752EA09}" type="slidenum">
              <a:rPr lang="es-HN" smtClean="0"/>
              <a:t>5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547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21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25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051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73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49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72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405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F0BD41-664D-4ABB-BED5-60658B66DD7C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79A989-1972-408F-82FF-A58E53892B77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D3A61-A9C3-4CD9-B800-BFDBF3EEB1B4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AFB294-75A7-4B00-B220-CD65C2131025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4051" b="1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C0E9D-6882-4573-BA34-049B7160C60E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87BAA-EB97-4293-BA03-25DA42ED3F33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873C6C-A638-4A2B-8C7B-738C92DEBADC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AB7FA5-3598-48B9-9C77-8C3FE03A7F24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55685E-F8EB-43D9-9EDD-55E7759E9BB9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2701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92E02-8288-486A-A35E-2FB446293FE3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2701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F0077C4-AA9A-431A-A8F9-E2A2FBCC5765}" type="datetime1">
              <a:rPr lang="es-ES" noProof="0" smtClean="0"/>
              <a:t>27/03/2019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9509" y="5796553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Directora Departamental de Educación</a:t>
            </a:r>
            <a:endParaRPr lang="es-HN" sz="1400" spc="-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528" y="5157192"/>
            <a:ext cx="8605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Abogada Irma Lazo Velásquez</a:t>
            </a:r>
            <a:endParaRPr lang="es-HN" sz="2400" spc="-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42" y="188640"/>
            <a:ext cx="5688632" cy="4806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39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03848" y="1562886"/>
            <a:ext cx="5567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/>
              <a:t>… Este programa académico, está impregnado de una atención inclusiva y diferenciada que, toma en consideración los aprendizajes previos de los educandos a fin de conectarlos de forma coherente con los aprendizajes subsiguientes…</a:t>
            </a:r>
          </a:p>
        </p:txBody>
      </p:sp>
      <p:pic>
        <p:nvPicPr>
          <p:cNvPr id="3074" name="Picture 2" descr="https://image.flaticon.com/icons/png/512/264/2647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851368" cy="28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3203848" y="908720"/>
            <a:ext cx="0" cy="583264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820472" y="908720"/>
            <a:ext cx="0" cy="583264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624030" cy="1886442"/>
          </a:xfrm>
        </p:spPr>
        <p:txBody>
          <a:bodyPr rtlCol="0">
            <a:noAutofit/>
          </a:bodyPr>
          <a:lstStyle/>
          <a:p>
            <a:pPr algn="r" rtl="0"/>
            <a:r>
              <a:rPr lang="es-ES" sz="6600" dirty="0">
                <a:solidFill>
                  <a:schemeClr val="tx1"/>
                </a:solidFill>
              </a:rPr>
              <a:t>¿Cómo funciona el TPA en el departamento de Yoro?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977"/>
            <a:ext cx="5508104" cy="39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532" y="978892"/>
            <a:ext cx="8624030" cy="1886442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dirty="0">
                <a:solidFill>
                  <a:schemeClr val="tx1"/>
                </a:solidFill>
              </a:rPr>
              <a:t>Actualmente funcionan 10 sedes en el departamento ubicadas de la siguiente manera:</a:t>
            </a:r>
          </a:p>
        </p:txBody>
      </p:sp>
      <p:pic>
        <p:nvPicPr>
          <p:cNvPr id="4100" name="Picture 4" descr="Resultado de imagen para ubica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32" y="2348880"/>
            <a:ext cx="5207868" cy="43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3800" dirty="0">
                <a:latin typeface="+mj-lt"/>
              </a:rPr>
              <a:t>Yoro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44368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Inst. SANTA CRUZ DEL ORO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22850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Hilda </a:t>
                      </a:r>
                      <a:r>
                        <a:rPr lang="es-HN" sz="2000" u="none" strike="noStrike" dirty="0" err="1">
                          <a:effectLst/>
                        </a:rPr>
                        <a:t>Josselin</a:t>
                      </a:r>
                      <a:r>
                        <a:rPr lang="es-HN" sz="2000" u="none" strike="noStrike" dirty="0">
                          <a:effectLst/>
                        </a:rPr>
                        <a:t> </a:t>
                      </a:r>
                      <a:r>
                        <a:rPr lang="es-HN" sz="2000" u="none" strike="noStrike" dirty="0" err="1">
                          <a:effectLst/>
                        </a:rPr>
                        <a:t>Ucles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32527"/>
              </p:ext>
            </p:extLst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12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El Negrito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62560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Polivalente María del Carmen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717681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Liz Arely Peña Núñez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El Progreso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53198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Perla del </a:t>
                      </a:r>
                      <a:r>
                        <a:rPr lang="es-HN" sz="2000" u="none" strike="noStrike" dirty="0" err="1">
                          <a:effectLst/>
                        </a:rPr>
                        <a:t>Ulua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00119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 err="1">
                          <a:effectLst/>
                        </a:rPr>
                        <a:t>Obidio</a:t>
                      </a:r>
                      <a:r>
                        <a:rPr lang="es-HN" sz="2000" u="none" strike="noStrike" dirty="0">
                          <a:effectLst/>
                        </a:rPr>
                        <a:t> Alerto Quesada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El Progreso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89552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Eduardo </a:t>
                      </a:r>
                      <a:r>
                        <a:rPr lang="es-HN" sz="2000" u="none" strike="noStrike" dirty="0" err="1">
                          <a:effectLst/>
                        </a:rPr>
                        <a:t>Hernadez</a:t>
                      </a:r>
                      <a:r>
                        <a:rPr lang="es-HN" sz="2000" u="none" strike="noStrike" dirty="0">
                          <a:effectLst/>
                        </a:rPr>
                        <a:t> </a:t>
                      </a:r>
                      <a:r>
                        <a:rPr lang="es-HN" sz="2000" u="none" strike="noStrike" dirty="0" err="1">
                          <a:effectLst/>
                        </a:rPr>
                        <a:t>Chevez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43845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Marco Tulio Ramos Cruz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El Progreso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99454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Espíritu Santo 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99460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Nubia Suyapa Bonilla 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70751"/>
              </p:ext>
            </p:extLst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No 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Morazán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78434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Francisco Morazán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80565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Héctor Orlando Rodríguez Pérez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1999"/>
              </p:ext>
            </p:extLst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 err="1">
                <a:latin typeface="+mj-lt"/>
              </a:rPr>
              <a:t>Olanchito</a:t>
            </a:r>
            <a:endParaRPr lang="es-HN" sz="9600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35913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José Trinidad Cabañas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52218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José Otilio Vásquez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68" b="31450"/>
          <a:stretch/>
        </p:blipFill>
        <p:spPr>
          <a:xfrm>
            <a:off x="1043608" y="154560"/>
            <a:ext cx="7285110" cy="34564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13"/>
          <a:stretch/>
        </p:blipFill>
        <p:spPr>
          <a:xfrm>
            <a:off x="641143" y="3611000"/>
            <a:ext cx="8090040" cy="23567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6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Santa Rita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6833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Gabino Vásquez Argueta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06124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Álvaro Ochoa Castillo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>
                <a:latin typeface="+mj-lt"/>
              </a:rPr>
              <a:t>Victoria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07240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José Antonio Ochoa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53545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Porfirio Ramírez Medina 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57" y="18864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9600" dirty="0" err="1">
                <a:latin typeface="+mj-lt"/>
              </a:rPr>
              <a:t>Yorito</a:t>
            </a:r>
            <a:endParaRPr lang="es-HN" sz="9600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46537"/>
              </p:ext>
            </p:extLst>
          </p:nvPr>
        </p:nvGraphicFramePr>
        <p:xfrm>
          <a:off x="386647" y="269271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Centro Educativo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Instituto San Pedro 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pic>
        <p:nvPicPr>
          <p:cNvPr id="12290" name="Picture 2" descr="Resultado de imagen para centro educat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36" y="2708921"/>
            <a:ext cx="39110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4788024" y="2250076"/>
            <a:ext cx="0" cy="4176464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59655"/>
              </p:ext>
            </p:extLst>
          </p:nvPr>
        </p:nvGraphicFramePr>
        <p:xfrm>
          <a:off x="386647" y="3674401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Coordinador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Ramona </a:t>
                      </a:r>
                      <a:r>
                        <a:rPr lang="es-HN" sz="2000" u="none" strike="noStrike" dirty="0" err="1">
                          <a:effectLst/>
                        </a:rPr>
                        <a:t>Esthela</a:t>
                      </a:r>
                      <a:r>
                        <a:rPr lang="es-HN" sz="2000" u="none" strike="noStrike" dirty="0">
                          <a:effectLst/>
                        </a:rPr>
                        <a:t> Palma Murillo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6647" y="4826529"/>
          <a:ext cx="4223968" cy="8400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23968">
                  <a:extLst>
                    <a:ext uri="{9D8B030D-6E8A-4147-A177-3AD203B41FA5}">
                      <a16:colId xmlns:a16="http://schemas.microsoft.com/office/drawing/2014/main" val="3082666077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u="none" strike="noStrike" dirty="0">
                          <a:effectLst/>
                        </a:rPr>
                        <a:t>Administración</a:t>
                      </a:r>
                      <a:r>
                        <a:rPr lang="es-HN" sz="2000" u="none" strike="noStrike" baseline="0" dirty="0">
                          <a:effectLst/>
                        </a:rPr>
                        <a:t> </a:t>
                      </a:r>
                      <a:endParaRPr lang="es-HN" sz="2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31496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u="none" strike="noStrike" dirty="0">
                          <a:effectLst/>
                        </a:rPr>
                        <a:t>Gubernamental</a:t>
                      </a:r>
                      <a:endParaRPr lang="es-H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12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4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4D79E-51EC-4ED5-B14E-306E6688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70" y="763236"/>
            <a:ext cx="7088970" cy="1729660"/>
          </a:xfrm>
        </p:spPr>
        <p:txBody>
          <a:bodyPr>
            <a:normAutofit/>
          </a:bodyPr>
          <a:lstStyle/>
          <a:p>
            <a:r>
              <a:rPr lang="es-HN" sz="6000" dirty="0">
                <a:solidFill>
                  <a:schemeClr val="tx1"/>
                </a:solidFill>
              </a:rPr>
              <a:t>NUMERO DE CUENTA BANCO BANADESA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96B7713-2A53-42BA-9292-0703A0CE54C7}"/>
              </a:ext>
            </a:extLst>
          </p:cNvPr>
          <p:cNvSpPr/>
          <p:nvPr/>
        </p:nvSpPr>
        <p:spPr>
          <a:xfrm>
            <a:off x="1051231" y="2492896"/>
            <a:ext cx="7704856" cy="3240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3A761D-C64A-42D0-91D0-43B6EAC99F39}"/>
              </a:ext>
            </a:extLst>
          </p:cNvPr>
          <p:cNvSpPr/>
          <p:nvPr/>
        </p:nvSpPr>
        <p:spPr>
          <a:xfrm>
            <a:off x="1612061" y="3469615"/>
            <a:ext cx="69203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dirty="0"/>
              <a:t> </a:t>
            </a:r>
            <a:r>
              <a:rPr lang="es-HN" sz="6600" dirty="0"/>
              <a:t>02-007-000015-9</a:t>
            </a:r>
            <a:r>
              <a:rPr lang="es-H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1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63" y="980728"/>
            <a:ext cx="8624030" cy="1886442"/>
          </a:xfrm>
        </p:spPr>
        <p:txBody>
          <a:bodyPr rtlCol="0">
            <a:noAutofit/>
          </a:bodyPr>
          <a:lstStyle/>
          <a:p>
            <a:pPr algn="r" rtl="0"/>
            <a:r>
              <a:rPr lang="es-ES" sz="6600" dirty="0">
                <a:solidFill>
                  <a:schemeClr val="tx1"/>
                </a:solidFill>
              </a:rPr>
              <a:t>¿Quiénes imparten las clases del TPA?</a:t>
            </a:r>
          </a:p>
        </p:txBody>
      </p:sp>
      <p:pic>
        <p:nvPicPr>
          <p:cNvPr id="4" name="Picture 2" descr="http://aeeh.es/wp-content/uploads/2014/07/educationnaranja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4022576" cy="40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37112"/>
            <a:ext cx="8624030" cy="1886442"/>
          </a:xfrm>
        </p:spPr>
        <p:txBody>
          <a:bodyPr rtlCol="0">
            <a:noAutofit/>
          </a:bodyPr>
          <a:lstStyle/>
          <a:p>
            <a:pPr algn="ctr"/>
            <a:r>
              <a:rPr lang="es-HN" sz="4400" dirty="0">
                <a:solidFill>
                  <a:schemeClr val="tx1"/>
                </a:solidFill>
              </a:rPr>
              <a:t>Docentes que no han sido empleados en la Secretaria pero que han sido formados debidamente en sus áreas curriculares y ya tienen su título universitario y docentes empleados que con su experiencia fortalecen el proceso de enseñanza - aprendizaje de los alumnos.</a:t>
            </a:r>
          </a:p>
        </p:txBody>
      </p:sp>
    </p:spTree>
    <p:extLst>
      <p:ext uri="{BB962C8B-B14F-4D97-AF65-F5344CB8AC3E}">
        <p14:creationId xmlns:p14="http://schemas.microsoft.com/office/powerpoint/2010/main" val="39030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532" y="978892"/>
            <a:ext cx="8624030" cy="1886442"/>
          </a:xfrm>
        </p:spPr>
        <p:txBody>
          <a:bodyPr rtlCol="0">
            <a:noAutofit/>
          </a:bodyPr>
          <a:lstStyle/>
          <a:p>
            <a:pPr algn="ctr" rtl="0"/>
            <a:r>
              <a:rPr lang="es-ES" sz="4400" dirty="0">
                <a:solidFill>
                  <a:schemeClr val="tx1"/>
                </a:solidFill>
              </a:rPr>
              <a:t>Condición de los docentes que laboran en TPA:</a:t>
            </a:r>
          </a:p>
        </p:txBody>
      </p:sp>
      <p:pic>
        <p:nvPicPr>
          <p:cNvPr id="9218" name="Picture 2" descr="http://aeeh.es/wp-content/uploads/2014/07/educationnaranj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4022576" cy="40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71580"/>
              </p:ext>
            </p:extLst>
          </p:nvPr>
        </p:nvGraphicFramePr>
        <p:xfrm>
          <a:off x="611561" y="1196756"/>
          <a:ext cx="5976663" cy="4392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8998">
                  <a:extLst>
                    <a:ext uri="{9D8B030D-6E8A-4147-A177-3AD203B41FA5}">
                      <a16:colId xmlns:a16="http://schemas.microsoft.com/office/drawing/2014/main" val="1042737118"/>
                    </a:ext>
                  </a:extLst>
                </a:gridCol>
                <a:gridCol w="1684333">
                  <a:extLst>
                    <a:ext uri="{9D8B030D-6E8A-4147-A177-3AD203B41FA5}">
                      <a16:colId xmlns:a16="http://schemas.microsoft.com/office/drawing/2014/main" val="201113781"/>
                    </a:ext>
                  </a:extLst>
                </a:gridCol>
                <a:gridCol w="2173332">
                  <a:extLst>
                    <a:ext uri="{9D8B030D-6E8A-4147-A177-3AD203B41FA5}">
                      <a16:colId xmlns:a16="http://schemas.microsoft.com/office/drawing/2014/main" val="3179470547"/>
                    </a:ext>
                  </a:extLst>
                </a:gridCol>
              </a:tblGrid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Municipio</a:t>
                      </a:r>
                      <a:endParaRPr lang="es-H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Empleado </a:t>
                      </a:r>
                      <a:endParaRPr lang="es-H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Desempleado </a:t>
                      </a:r>
                      <a:endParaRPr lang="es-H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934524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El Negrito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4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2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894523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El Progreso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19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15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578722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Morazan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3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5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0313792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Olanchito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19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6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496248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Santa Rita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7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4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5102709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 dirty="0">
                          <a:effectLst/>
                        </a:rPr>
                        <a:t>victoria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8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7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253779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Yorito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3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1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407473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Yoro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4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9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431170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u="none" strike="noStrike">
                          <a:effectLst/>
                        </a:rPr>
                        <a:t>Total </a:t>
                      </a:r>
                      <a:endParaRPr lang="es-H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>
                          <a:effectLst/>
                        </a:rPr>
                        <a:t>67</a:t>
                      </a:r>
                      <a:endParaRPr lang="es-H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u="none" strike="noStrike" dirty="0">
                          <a:effectLst/>
                        </a:rPr>
                        <a:t>49</a:t>
                      </a:r>
                      <a:endParaRPr lang="es-H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1548916"/>
                  </a:ext>
                </a:extLst>
              </a:tr>
            </a:tbl>
          </a:graphicData>
        </a:graphic>
      </p:graphicFrame>
      <p:pic>
        <p:nvPicPr>
          <p:cNvPr id="7" name="Picture 2" descr="http://aeeh.es/wp-content/uploads/2014/07/educationnaranj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717032"/>
            <a:ext cx="2843808" cy="34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393062"/>
              </p:ext>
            </p:extLst>
          </p:nvPr>
        </p:nvGraphicFramePr>
        <p:xfrm>
          <a:off x="107504" y="980728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92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532" y="978892"/>
            <a:ext cx="8624030" cy="1886442"/>
          </a:xfrm>
        </p:spPr>
        <p:txBody>
          <a:bodyPr rtlCol="0">
            <a:noAutofit/>
          </a:bodyPr>
          <a:lstStyle/>
          <a:p>
            <a:pPr algn="ctr" rtl="0"/>
            <a:r>
              <a:rPr lang="es-ES" sz="8000" dirty="0">
                <a:solidFill>
                  <a:schemeClr val="tx1"/>
                </a:solidFill>
              </a:rPr>
              <a:t>Resumen estadístico de TPA:</a:t>
            </a:r>
          </a:p>
        </p:txBody>
      </p:sp>
      <p:pic>
        <p:nvPicPr>
          <p:cNvPr id="21506" name="Picture 2" descr="http://enciclopedia.us.es/images/thumb/e/e8/Estad%C3%ADstica.png/552px-Estad%C3%ADstic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5" y="2883024"/>
            <a:ext cx="3456384" cy="37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5779" y="1974606"/>
            <a:ext cx="7085755" cy="1886442"/>
          </a:xfrm>
        </p:spPr>
        <p:txBody>
          <a:bodyPr rtlCol="0">
            <a:noAutofit/>
          </a:bodyPr>
          <a:lstStyle/>
          <a:p>
            <a:pPr algn="r" rtl="0"/>
            <a:r>
              <a:rPr lang="es-ES" sz="6600" dirty="0">
                <a:solidFill>
                  <a:schemeClr val="tx1"/>
                </a:solidFill>
              </a:rPr>
              <a:t>I Evento de Rendición de Cuentas 2019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7119" y="3501008"/>
            <a:ext cx="8208912" cy="1886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5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>
                <a:solidFill>
                  <a:schemeClr val="tx1"/>
                </a:solidFill>
              </a:rPr>
              <a:t>Todos Podemos Avanzar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1" y="613936"/>
            <a:ext cx="3247112" cy="3247112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78606" y="4149080"/>
            <a:ext cx="8352928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78606" y="5661248"/>
            <a:ext cx="8352928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6800111" y="6244064"/>
            <a:ext cx="2358697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5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Arenal - Yoro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00928"/>
              </p:ext>
            </p:extLst>
          </p:nvPr>
        </p:nvGraphicFramePr>
        <p:xfrm>
          <a:off x="5220072" y="4869160"/>
          <a:ext cx="3600400" cy="1744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65492">
                  <a:extLst>
                    <a:ext uri="{9D8B030D-6E8A-4147-A177-3AD203B41FA5}">
                      <a16:colId xmlns:a16="http://schemas.microsoft.com/office/drawing/2014/main" val="4261314890"/>
                    </a:ext>
                  </a:extLst>
                </a:gridCol>
                <a:gridCol w="1134908">
                  <a:extLst>
                    <a:ext uri="{9D8B030D-6E8A-4147-A177-3AD203B41FA5}">
                      <a16:colId xmlns:a16="http://schemas.microsoft.com/office/drawing/2014/main" val="37245413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1" u="none" strike="noStrike" dirty="0">
                          <a:effectLst/>
                        </a:rPr>
                        <a:t>Observación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1" u="none" strike="noStrike" dirty="0">
                          <a:effectLst/>
                        </a:rPr>
                        <a:t>Total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233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Aprobados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u="none" strike="noStrike">
                          <a:effectLst/>
                        </a:rPr>
                        <a:t>2749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371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Reprobados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u="none" strike="noStrike" dirty="0">
                          <a:effectLst/>
                        </a:rPr>
                        <a:t>331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668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Desertores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u="none" strike="noStrike" dirty="0">
                          <a:effectLst/>
                        </a:rPr>
                        <a:t>90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51359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18881"/>
              </p:ext>
            </p:extLst>
          </p:nvPr>
        </p:nvGraphicFramePr>
        <p:xfrm>
          <a:off x="-252536" y="260648"/>
          <a:ext cx="74888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9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3927"/>
              </p:ext>
            </p:extLst>
          </p:nvPr>
        </p:nvGraphicFramePr>
        <p:xfrm>
          <a:off x="107504" y="62068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16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67919"/>
              </p:ext>
            </p:extLst>
          </p:nvPr>
        </p:nvGraphicFramePr>
        <p:xfrm>
          <a:off x="603094" y="1628800"/>
          <a:ext cx="7920881" cy="43624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5692">
                  <a:extLst>
                    <a:ext uri="{9D8B030D-6E8A-4147-A177-3AD203B41FA5}">
                      <a16:colId xmlns:a16="http://schemas.microsoft.com/office/drawing/2014/main" val="362331837"/>
                    </a:ext>
                  </a:extLst>
                </a:gridCol>
                <a:gridCol w="2587639">
                  <a:extLst>
                    <a:ext uri="{9D8B030D-6E8A-4147-A177-3AD203B41FA5}">
                      <a16:colId xmlns:a16="http://schemas.microsoft.com/office/drawing/2014/main" val="3298747214"/>
                    </a:ext>
                  </a:extLst>
                </a:gridCol>
                <a:gridCol w="2557550">
                  <a:extLst>
                    <a:ext uri="{9D8B030D-6E8A-4147-A177-3AD203B41FA5}">
                      <a16:colId xmlns:a16="http://schemas.microsoft.com/office/drawing/2014/main" val="3210429184"/>
                    </a:ext>
                  </a:extLst>
                </a:gridCol>
              </a:tblGrid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Municipio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Pagaron 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 dirty="0">
                          <a:effectLst/>
                        </a:rPr>
                        <a:t>Exentos 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545299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El Negrito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124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0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738229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El Progreso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1324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26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2161832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Morazan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94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0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110731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Olanchito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638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28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4386139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Santa Rita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272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0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284088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victoria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131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0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483424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Yorito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52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0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4747403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Yoro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437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0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722047"/>
                  </a:ext>
                </a:extLst>
              </a:tr>
              <a:tr h="368880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Total general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>
                          <a:effectLst/>
                        </a:rPr>
                        <a:t>3072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800" u="none" strike="noStrike" dirty="0">
                          <a:effectLst/>
                        </a:rPr>
                        <a:t>54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800731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51520" y="-531440"/>
            <a:ext cx="8624030" cy="1886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dirty="0">
                <a:solidFill>
                  <a:schemeClr val="tx1"/>
                </a:solidFill>
              </a:rPr>
              <a:t>Registro de pago de los alumnos</a:t>
            </a:r>
          </a:p>
        </p:txBody>
      </p:sp>
    </p:spTree>
    <p:extLst>
      <p:ext uri="{BB962C8B-B14F-4D97-AF65-F5344CB8AC3E}">
        <p14:creationId xmlns:p14="http://schemas.microsoft.com/office/powerpoint/2010/main" val="39279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51520" y="476672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4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59985" y="-387424"/>
            <a:ext cx="8624030" cy="1886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dirty="0">
                <a:solidFill>
                  <a:schemeClr val="tx1"/>
                </a:solidFill>
              </a:rPr>
              <a:t>Registro de pago a los docentes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40860"/>
              </p:ext>
            </p:extLst>
          </p:nvPr>
        </p:nvGraphicFramePr>
        <p:xfrm>
          <a:off x="467544" y="1782757"/>
          <a:ext cx="8208912" cy="43624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07572">
                  <a:extLst>
                    <a:ext uri="{9D8B030D-6E8A-4147-A177-3AD203B41FA5}">
                      <a16:colId xmlns:a16="http://schemas.microsoft.com/office/drawing/2014/main" val="3860854677"/>
                    </a:ext>
                  </a:extLst>
                </a:gridCol>
                <a:gridCol w="3701340">
                  <a:extLst>
                    <a:ext uri="{9D8B030D-6E8A-4147-A177-3AD203B41FA5}">
                      <a16:colId xmlns:a16="http://schemas.microsoft.com/office/drawing/2014/main" val="4190882734"/>
                    </a:ext>
                  </a:extLst>
                </a:gridCol>
              </a:tblGrid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Municipio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Total Sueldo  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482419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El Negrito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  49,600.00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349815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El Progreso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466,300.00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144177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Morazan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  37,600.00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214974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Olanchito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253,751.00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947668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Santa Rita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108,799.64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2919004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victoria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  52,400.00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90185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Yorito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  20,798.54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760091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Yoro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 L.                162,654.42 </a:t>
                      </a:r>
                      <a:endParaRPr lang="es-H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588926"/>
                  </a:ext>
                </a:extLst>
              </a:tr>
              <a:tr h="423853"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>
                          <a:effectLst/>
                        </a:rPr>
                        <a:t>Total general</a:t>
                      </a:r>
                      <a:endParaRPr lang="es-H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800" u="none" strike="noStrike" dirty="0">
                          <a:effectLst/>
                        </a:rPr>
                        <a:t> L.              1151,903.60 </a:t>
                      </a:r>
                      <a:endParaRPr lang="es-H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076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59714"/>
              </p:ext>
            </p:extLst>
          </p:nvPr>
        </p:nvGraphicFramePr>
        <p:xfrm>
          <a:off x="107504" y="1412776"/>
          <a:ext cx="890897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92444" y="260648"/>
            <a:ext cx="8624030" cy="93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dirty="0">
                <a:solidFill>
                  <a:schemeClr val="tx1"/>
                </a:solidFill>
              </a:rPr>
              <a:t>Registro de pago a los docentes</a:t>
            </a:r>
          </a:p>
        </p:txBody>
      </p:sp>
    </p:spTree>
    <p:extLst>
      <p:ext uri="{BB962C8B-B14F-4D97-AF65-F5344CB8AC3E}">
        <p14:creationId xmlns:p14="http://schemas.microsoft.com/office/powerpoint/2010/main" val="37845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2687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 La Dirección Departamental de </a:t>
            </a:r>
          </a:p>
          <a:p>
            <a:pPr algn="ctr"/>
            <a:r>
              <a:rPr lang="es-H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Educación de Yoro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6695" y="2996952"/>
            <a:ext cx="83183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3600" b="1" dirty="0">
                <a:latin typeface="Berlin Sans FB" panose="020E0602020502020306" pitchFamily="34" charset="0"/>
              </a:rPr>
              <a:t>Agradece su asistencia y </a:t>
            </a:r>
          </a:p>
          <a:p>
            <a:pPr algn="ctr"/>
            <a:r>
              <a:rPr lang="es-HN" sz="3600" b="1" dirty="0">
                <a:latin typeface="Berlin Sans FB" panose="020E0602020502020306" pitchFamily="34" charset="0"/>
              </a:rPr>
              <a:t>atención prestada en este</a:t>
            </a:r>
          </a:p>
          <a:p>
            <a:pPr algn="ctr"/>
            <a:r>
              <a:rPr lang="es-HN" sz="3600" b="1" dirty="0">
                <a:latin typeface="Berlin Sans FB" panose="020E0602020502020306" pitchFamily="34" charset="0"/>
              </a:rPr>
              <a:t>Informe de rendición de cuentas 2019</a:t>
            </a:r>
          </a:p>
          <a:p>
            <a:endParaRPr lang="es-HN" b="1" dirty="0">
              <a:latin typeface="Berlin Sans FB" panose="020E0602020502020306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4565" r="22540" b="5272"/>
          <a:stretch/>
        </p:blipFill>
        <p:spPr>
          <a:xfrm>
            <a:off x="7380312" y="4797152"/>
            <a:ext cx="1512167" cy="18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n para pensamientos de exito labora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1F2EC"/>
              </a:clrFrom>
              <a:clrTo>
                <a:srgbClr val="F1F2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6604"/>
          <a:stretch/>
        </p:blipFill>
        <p:spPr bwMode="auto">
          <a:xfrm>
            <a:off x="899592" y="908720"/>
            <a:ext cx="7776864" cy="61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0" descr="Descripción: C:\Users\riperez\Desktop\logo gob 2014 se-dd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>
              <a:latin typeface="Berlin Sans FB Demi" panose="020E0802020502020306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-2695775" y="105273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Objetivo:</a:t>
            </a:r>
            <a:endParaRPr lang="es-HN" sz="3600" spc="-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2775" y="2385605"/>
            <a:ext cx="8169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3200" dirty="0">
                <a:latin typeface="Berlin Sans FB Demi" panose="020E0802020502020306" pitchFamily="34" charset="0"/>
              </a:rPr>
              <a:t>Establecer un dialogo con los miembros de organizaciones: sociedad civil, directores de Centros Educativos, gobiernos estudiantiles, CETES, sociedad de padres de familia, directores municipales, distritales, Dirección Departamental de Educación de Yoro  y público en general…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5296"/>
              </p:ext>
            </p:extLst>
          </p:nvPr>
        </p:nvGraphicFramePr>
        <p:xfrm>
          <a:off x="6876256" y="82184"/>
          <a:ext cx="2049602" cy="205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4" imgW="6178401" imgH="6184938" progId="CorelDraw.Graphic.17">
                  <p:embed/>
                </p:oleObj>
              </mc:Choice>
              <mc:Fallback>
                <p:oleObj name="CorelDRAW" r:id="rId4" imgW="6178401" imgH="6184938" progId="CorelDraw.Graphic.17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6256" y="82184"/>
                        <a:ext cx="2049602" cy="2051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cto 2"/>
          <p:cNvCxnSpPr/>
          <p:nvPr/>
        </p:nvCxnSpPr>
        <p:spPr>
          <a:xfrm>
            <a:off x="307975" y="2385605"/>
            <a:ext cx="8474319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07975" y="6165304"/>
            <a:ext cx="8474319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0" descr="Descripción: C:\Users\riperez\Desktop\logo gob 2014 se-dd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>
              <a:latin typeface="Berlin Sans FB Demi" panose="020E08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03648" y="3157111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800" dirty="0">
                <a:latin typeface="Berlin Sans FB Demi" panose="020E0802020502020306" pitchFamily="34" charset="0"/>
              </a:rPr>
              <a:t>… sobre el Programa Todos Podemos Avanzar (TPA) y su desarrollo en los centros sedes del Departamento de Yoro, este programa encaminado al cumplimiento de visión de País cero reprobación.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72831"/>
              </p:ext>
            </p:extLst>
          </p:nvPr>
        </p:nvGraphicFramePr>
        <p:xfrm>
          <a:off x="6156176" y="172913"/>
          <a:ext cx="2729605" cy="273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4" imgW="6178401" imgH="6184938" progId="CorelDraw.Graphic.17">
                  <p:embed/>
                </p:oleObj>
              </mc:Choice>
              <mc:Fallback>
                <p:oleObj name="CorelDRAW" r:id="rId4" imgW="6178401" imgH="618493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176" y="172913"/>
                        <a:ext cx="2729605" cy="2732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11462" y="3142416"/>
            <a:ext cx="8474319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307975" y="6021288"/>
            <a:ext cx="8474319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-2484784" y="177277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Objetivo:</a:t>
            </a:r>
            <a:endParaRPr lang="es-HN" sz="3600" spc="-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624030" cy="1886442"/>
          </a:xfrm>
        </p:spPr>
        <p:txBody>
          <a:bodyPr rtlCol="0">
            <a:noAutofit/>
          </a:bodyPr>
          <a:lstStyle/>
          <a:p>
            <a:pPr algn="r" rtl="0"/>
            <a:r>
              <a:rPr lang="es-ES" sz="6600" dirty="0">
                <a:solidFill>
                  <a:schemeClr val="tx1"/>
                </a:solidFill>
              </a:rPr>
              <a:t>¿Qué es el Programa Todos podemos Avanzar?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738"/>
            <a:ext cx="6732240" cy="48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3567" y="1938930"/>
            <a:ext cx="5616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/>
              <a:t>El TPA es una metodología de enseñanza aprendizaje inclusivo, que se fundamenta en un proceso de retroalimentación personalizado de acuerdo a las potencialidades de los educandos… </a:t>
            </a:r>
          </a:p>
        </p:txBody>
      </p:sp>
      <p:pic>
        <p:nvPicPr>
          <p:cNvPr id="3074" name="Picture 2" descr="https://image.flaticon.com/icons/png/512/264/2647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923944" cy="29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6300192" y="1773103"/>
            <a:ext cx="0" cy="4464209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83568" y="1722763"/>
            <a:ext cx="0" cy="4464209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07904" y="1412776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/>
              <a:t>… este proceso  de  retroalimentación  de aprendizajes, debe  ser una actividad dialógica permanente, en la que el docente y el educando tengan como punto de partida, el análisis de los resultados de las evaluaciones realizadas…</a:t>
            </a:r>
          </a:p>
        </p:txBody>
      </p:sp>
      <p:pic>
        <p:nvPicPr>
          <p:cNvPr id="3074" name="Picture 2" descr="https://image.flaticon.com/icons/png/512/264/2647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571448" cy="35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3707904" y="908720"/>
            <a:ext cx="0" cy="583264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820472" y="908720"/>
            <a:ext cx="0" cy="583264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1520" y="836712"/>
            <a:ext cx="51845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/>
              <a:t>… estableciendo un comparativo con las intenciones formativas definidas en los estándares educativos de cada grado, ciclo y nivel, y el aprendizaje alcanzado por los educandos, de tal manera de nivelar aquellos aprendizajes que evidencian un considerable rezago.</a:t>
            </a:r>
          </a:p>
        </p:txBody>
      </p:sp>
      <p:pic>
        <p:nvPicPr>
          <p:cNvPr id="3074" name="Picture 2" descr="https://image.flaticon.com/icons/png/512/264/2647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21" y="155679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323528" y="836712"/>
            <a:ext cx="0" cy="583264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5436096" y="836712"/>
            <a:ext cx="0" cy="5832648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Empresarial Contraste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0_TF02895266.potx" id="{662AE8D8-24CF-4300-88CA-77AD0B4045E0}" vid="{53658028-3D1B-4AA4-8E7B-3BB150406BCD}"/>
    </a:ext>
  </a:extLst>
</a:theme>
</file>

<file path=ppt/theme/theme2.xml><?xml version="1.0" encoding="utf-8"?>
<a:theme xmlns:a="http://schemas.openxmlformats.org/drawingml/2006/main" name="Tema d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schemas.openxmlformats.org/package/2006/metadata/core-properties"/>
    <ds:schemaRef ds:uri="http://www.w3.org/XML/1998/namespace"/>
    <ds:schemaRef ds:uri="40262f94-9f35-4ac3-9a90-690165a166b7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170</TotalTime>
  <Words>698</Words>
  <Application>Microsoft Office PowerPoint</Application>
  <PresentationFormat>Presentación en pantalla (4:3)</PresentationFormat>
  <Paragraphs>210</Paragraphs>
  <Slides>37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Berlin Sans FB</vt:lpstr>
      <vt:lpstr>Berlin Sans FB Demi</vt:lpstr>
      <vt:lpstr>Calibri</vt:lpstr>
      <vt:lpstr>Franklin Gothic Medium</vt:lpstr>
      <vt:lpstr>Empresarial Contraste 16x9</vt:lpstr>
      <vt:lpstr>CorelDRAW</vt:lpstr>
      <vt:lpstr>Presentación de PowerPoint</vt:lpstr>
      <vt:lpstr>Presentación de PowerPoint</vt:lpstr>
      <vt:lpstr>I Evento de Rendición de Cuentas 2019</vt:lpstr>
      <vt:lpstr>Presentación de PowerPoint</vt:lpstr>
      <vt:lpstr>Presentación de PowerPoint</vt:lpstr>
      <vt:lpstr>¿Qué es el Programa Todos podemos Avanzar?</vt:lpstr>
      <vt:lpstr>Presentación de PowerPoint</vt:lpstr>
      <vt:lpstr>Presentación de PowerPoint</vt:lpstr>
      <vt:lpstr>Presentación de PowerPoint</vt:lpstr>
      <vt:lpstr>Presentación de PowerPoint</vt:lpstr>
      <vt:lpstr>¿Cómo funciona el TPA en el departamento de Yoro?</vt:lpstr>
      <vt:lpstr>Actualmente funcionan 10 sedes en el departamento ubicadas de la siguiente manera: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NUMERO DE CUENTA BANCO BANADESA</vt:lpstr>
      <vt:lpstr>¿Quiénes imparten las clases del TPA?</vt:lpstr>
      <vt:lpstr>Docentes que no han sido empleados en la Secretaria pero que han sido formados debidamente en sus áreas curriculares y ya tienen su título universitario y docentes empleados que con su experiencia fortalecen el proceso de enseñanza - aprendizaje de los alumnos.</vt:lpstr>
      <vt:lpstr>Condición de los docentes que laboran en TPA:</vt:lpstr>
      <vt:lpstr>Presentación de PowerPoint</vt:lpstr>
      <vt:lpstr>Presentación de PowerPoint</vt:lpstr>
      <vt:lpstr>Resumen estadístico de TPA: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Maria E.Urbina</cp:lastModifiedBy>
  <cp:revision>27</cp:revision>
  <dcterms:created xsi:type="dcterms:W3CDTF">2019-03-27T19:59:56Z</dcterms:created>
  <dcterms:modified xsi:type="dcterms:W3CDTF">2019-03-28T04:43:44Z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